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77" r:id="rId4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 Light" charset="1" panose="020B0306030504020204"/>
      <p:regular r:id="rId10"/>
    </p:embeddedFont>
    <p:embeddedFont>
      <p:font typeface="Open Sans Light Bold" charset="1" panose="020B0806030504020204"/>
      <p:regular r:id="rId11"/>
    </p:embeddedFont>
    <p:embeddedFont>
      <p:font typeface="Open Sans Light Italics" charset="1" panose="020B0306030504020204"/>
      <p:regular r:id="rId12"/>
    </p:embeddedFont>
    <p:embeddedFont>
      <p:font typeface="Open Sans Light Bold Italics" charset="1" panose="020B0806030504020204"/>
      <p:regular r:id="rId13"/>
    </p:embeddedFont>
    <p:embeddedFont>
      <p:font typeface="Open Sans Extra Bold" charset="1" panose="020B0906030804020204"/>
      <p:regular r:id="rId14"/>
    </p:embeddedFont>
    <p:embeddedFont>
      <p:font typeface="Open Sans Extra Bold Italics" charset="1" panose="020B0906030804020204"/>
      <p:regular r:id="rId15"/>
    </p:embeddedFont>
    <p:embeddedFont>
      <p:font typeface="Roboto Mono Regular" charset="1" panose="00000000000000000000"/>
      <p:regular r:id="rId16"/>
    </p:embeddedFont>
    <p:embeddedFont>
      <p:font typeface="Roboto Mono Regular Bold" charset="1" panose="00000000000000000000"/>
      <p:regular r:id="rId17"/>
    </p:embeddedFont>
    <p:embeddedFont>
      <p:font typeface="Roboto Mono Regular Italics" charset="1" panose="00000000000000000000"/>
      <p:regular r:id="rId18"/>
    </p:embeddedFont>
    <p:embeddedFont>
      <p:font typeface="Roboto Mono Regular Bold Italics" charset="1" panose="000000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slides/slide1.xml" Type="http://schemas.openxmlformats.org/officeDocument/2006/relationships/slide"/><Relationship Id="rId21" Target="slides/slide2.xml" Type="http://schemas.openxmlformats.org/officeDocument/2006/relationships/slide"/><Relationship Id="rId22" Target="slides/slide3.xml" Type="http://schemas.openxmlformats.org/officeDocument/2006/relationships/slide"/><Relationship Id="rId23" Target="slides/slide4.xml" Type="http://schemas.openxmlformats.org/officeDocument/2006/relationships/slide"/><Relationship Id="rId24" Target="slides/slide5.xml" Type="http://schemas.openxmlformats.org/officeDocument/2006/relationships/slide"/><Relationship Id="rId25" Target="slides/slide6.xml" Type="http://schemas.openxmlformats.org/officeDocument/2006/relationships/slide"/><Relationship Id="rId26" Target="slides/slide7.xml" Type="http://schemas.openxmlformats.org/officeDocument/2006/relationships/slide"/><Relationship Id="rId27" Target="slides/slide8.xml" Type="http://schemas.openxmlformats.org/officeDocument/2006/relationships/slide"/><Relationship Id="rId28" Target="slides/slide9.xml" Type="http://schemas.openxmlformats.org/officeDocument/2006/relationships/slide"/><Relationship Id="rId29" Target="slides/slide10.xml" Type="http://schemas.openxmlformats.org/officeDocument/2006/relationships/slide"/><Relationship Id="rId3" Target="viewProps.xml" Type="http://schemas.openxmlformats.org/officeDocument/2006/relationships/viewProps"/><Relationship Id="rId30" Target="slides/slide11.xml" Type="http://schemas.openxmlformats.org/officeDocument/2006/relationships/slide"/><Relationship Id="rId31" Target="slides/slide12.xml" Type="http://schemas.openxmlformats.org/officeDocument/2006/relationships/slide"/><Relationship Id="rId32" Target="slides/slide13.xml" Type="http://schemas.openxmlformats.org/officeDocument/2006/relationships/slide"/><Relationship Id="rId33" Target="slides/slide14.xml" Type="http://schemas.openxmlformats.org/officeDocument/2006/relationships/slide"/><Relationship Id="rId34" Target="slides/slide15.xml" Type="http://schemas.openxmlformats.org/officeDocument/2006/relationships/slide"/><Relationship Id="rId35" Target="slides/slide16.xml" Type="http://schemas.openxmlformats.org/officeDocument/2006/relationships/slide"/><Relationship Id="rId36" Target="slides/slide17.xml" Type="http://schemas.openxmlformats.org/officeDocument/2006/relationships/slide"/><Relationship Id="rId37" Target="slides/slide18.xml" Type="http://schemas.openxmlformats.org/officeDocument/2006/relationships/slide"/><Relationship Id="rId38" Target="slides/slide19.xml" Type="http://schemas.openxmlformats.org/officeDocument/2006/relationships/slide"/><Relationship Id="rId39" Target="slides/slide20.xml" Type="http://schemas.openxmlformats.org/officeDocument/2006/relationships/slide"/><Relationship Id="rId4" Target="theme/theme1.xml" Type="http://schemas.openxmlformats.org/officeDocument/2006/relationships/theme"/><Relationship Id="rId40" Target="slides/slide21.xml" Type="http://schemas.openxmlformats.org/officeDocument/2006/relationships/slide"/><Relationship Id="rId41" Target="slides/slide22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jpe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jpe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4.jpe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9.png" Type="http://schemas.openxmlformats.org/officeDocument/2006/relationships/image"/><Relationship Id="rId11" Target="../media/image40.svg" Type="http://schemas.openxmlformats.org/officeDocument/2006/relationships/image"/><Relationship Id="rId12" Target="../media/image4.jpeg" Type="http://schemas.openxmlformats.org/officeDocument/2006/relationships/image"/><Relationship Id="rId2" Target="../media/image31.png" Type="http://schemas.openxmlformats.org/officeDocument/2006/relationships/image"/><Relationship Id="rId3" Target="../media/image32.svg" Type="http://schemas.openxmlformats.org/officeDocument/2006/relationships/image"/><Relationship Id="rId4" Target="../media/image33.png" Type="http://schemas.openxmlformats.org/officeDocument/2006/relationships/image"/><Relationship Id="rId5" Target="../media/image34.svg" Type="http://schemas.openxmlformats.org/officeDocument/2006/relationships/image"/><Relationship Id="rId6" Target="../media/image35.png" Type="http://schemas.openxmlformats.org/officeDocument/2006/relationships/image"/><Relationship Id="rId7" Target="../media/image36.svg" Type="http://schemas.openxmlformats.org/officeDocument/2006/relationships/image"/><Relationship Id="rId8" Target="../media/image37.png" Type="http://schemas.openxmlformats.org/officeDocument/2006/relationships/image"/><Relationship Id="rId9" Target="../media/image38.sv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jpeg" Type="http://schemas.openxmlformats.org/officeDocument/2006/relationships/image"/><Relationship Id="rId3" Target="../media/image43.pn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4.jpe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4.jpe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4.jpe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12" Target="../media/image15.png" Type="http://schemas.openxmlformats.org/officeDocument/2006/relationships/image"/><Relationship Id="rId13" Target="../media/image16.svg" Type="http://schemas.openxmlformats.org/officeDocument/2006/relationships/image"/><Relationship Id="rId14" Target="../media/image4.jpe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4.jpe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2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4.jpe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2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4.jpe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.jpeg" Type="http://schemas.openxmlformats.org/officeDocument/2006/relationships/image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svg" Type="http://schemas.openxmlformats.org/officeDocument/2006/relationships/image"/><Relationship Id="rId11" Target="../media/image4.jpeg" Type="http://schemas.openxmlformats.org/officeDocument/2006/relationships/image"/><Relationship Id="rId2" Target="../media/image1.jpeg" Type="http://schemas.openxmlformats.org/officeDocument/2006/relationships/image"/><Relationship Id="rId3" Target="../media/image23.png" Type="http://schemas.openxmlformats.org/officeDocument/2006/relationships/image"/><Relationship Id="rId4" Target="../media/image24.svg" Type="http://schemas.openxmlformats.org/officeDocument/2006/relationships/image"/><Relationship Id="rId5" Target="../media/image25.png" Type="http://schemas.openxmlformats.org/officeDocument/2006/relationships/image"/><Relationship Id="rId6" Target="../media/image26.svg" Type="http://schemas.openxmlformats.org/officeDocument/2006/relationships/image"/><Relationship Id="rId7" Target="../media/image27.png" Type="http://schemas.openxmlformats.org/officeDocument/2006/relationships/image"/><Relationship Id="rId8" Target="../media/image28.svg" Type="http://schemas.openxmlformats.org/officeDocument/2006/relationships/image"/><Relationship Id="rId9" Target="../media/image29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svg" Type="http://schemas.openxmlformats.org/officeDocument/2006/relationships/image"/><Relationship Id="rId11" Target="../media/image4.jpeg" Type="http://schemas.openxmlformats.org/officeDocument/2006/relationships/image"/><Relationship Id="rId2" Target="../media/image1.jpeg" Type="http://schemas.openxmlformats.org/officeDocument/2006/relationships/image"/><Relationship Id="rId3" Target="../media/image23.png" Type="http://schemas.openxmlformats.org/officeDocument/2006/relationships/image"/><Relationship Id="rId4" Target="../media/image24.svg" Type="http://schemas.openxmlformats.org/officeDocument/2006/relationships/image"/><Relationship Id="rId5" Target="../media/image25.png" Type="http://schemas.openxmlformats.org/officeDocument/2006/relationships/image"/><Relationship Id="rId6" Target="../media/image26.svg" Type="http://schemas.openxmlformats.org/officeDocument/2006/relationships/image"/><Relationship Id="rId7" Target="../media/image27.png" Type="http://schemas.openxmlformats.org/officeDocument/2006/relationships/image"/><Relationship Id="rId8" Target="../media/image28.svg" Type="http://schemas.openxmlformats.org/officeDocument/2006/relationships/image"/><Relationship Id="rId9" Target="../media/image29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4.jpe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8.svg" Type="http://schemas.openxmlformats.org/officeDocument/2006/relationships/image"/><Relationship Id="rId11" Target="../media/image39.png" Type="http://schemas.openxmlformats.org/officeDocument/2006/relationships/image"/><Relationship Id="rId12" Target="../media/image40.svg" Type="http://schemas.openxmlformats.org/officeDocument/2006/relationships/image"/><Relationship Id="rId2" Target="../media/image31.png" Type="http://schemas.openxmlformats.org/officeDocument/2006/relationships/image"/><Relationship Id="rId3" Target="../media/image32.svg" Type="http://schemas.openxmlformats.org/officeDocument/2006/relationships/image"/><Relationship Id="rId4" Target="../media/image33.png" Type="http://schemas.openxmlformats.org/officeDocument/2006/relationships/image"/><Relationship Id="rId5" Target="../media/image34.svg" Type="http://schemas.openxmlformats.org/officeDocument/2006/relationships/image"/><Relationship Id="rId6" Target="../media/image35.png" Type="http://schemas.openxmlformats.org/officeDocument/2006/relationships/image"/><Relationship Id="rId7" Target="../media/image36.svg" Type="http://schemas.openxmlformats.org/officeDocument/2006/relationships/image"/><Relationship Id="rId8" Target="../media/image4.jpeg" Type="http://schemas.openxmlformats.org/officeDocument/2006/relationships/image"/><Relationship Id="rId9" Target="../media/image37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8.svg" Type="http://schemas.openxmlformats.org/officeDocument/2006/relationships/image"/><Relationship Id="rId11" Target="../media/image39.png" Type="http://schemas.openxmlformats.org/officeDocument/2006/relationships/image"/><Relationship Id="rId12" Target="../media/image40.svg" Type="http://schemas.openxmlformats.org/officeDocument/2006/relationships/image"/><Relationship Id="rId2" Target="../media/image31.png" Type="http://schemas.openxmlformats.org/officeDocument/2006/relationships/image"/><Relationship Id="rId3" Target="../media/image32.svg" Type="http://schemas.openxmlformats.org/officeDocument/2006/relationships/image"/><Relationship Id="rId4" Target="../media/image33.png" Type="http://schemas.openxmlformats.org/officeDocument/2006/relationships/image"/><Relationship Id="rId5" Target="../media/image34.svg" Type="http://schemas.openxmlformats.org/officeDocument/2006/relationships/image"/><Relationship Id="rId6" Target="../media/image35.png" Type="http://schemas.openxmlformats.org/officeDocument/2006/relationships/image"/><Relationship Id="rId7" Target="../media/image36.svg" Type="http://schemas.openxmlformats.org/officeDocument/2006/relationships/image"/><Relationship Id="rId8" Target="../media/image4.jpeg" Type="http://schemas.openxmlformats.org/officeDocument/2006/relationships/image"/><Relationship Id="rId9" Target="../media/image3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11" r="0" b="-9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04878" y="1764833"/>
            <a:ext cx="18897757" cy="6757335"/>
            <a:chOff x="0" y="0"/>
            <a:chExt cx="7382442" cy="263976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48260" y="48260"/>
              <a:ext cx="7334182" cy="2591505"/>
            </a:xfrm>
            <a:custGeom>
              <a:avLst/>
              <a:gdLst/>
              <a:ahLst/>
              <a:cxnLst/>
              <a:rect r="r" b="b" t="t" l="l"/>
              <a:pathLst>
                <a:path h="2591505" w="7334182">
                  <a:moveTo>
                    <a:pt x="0" y="0"/>
                  </a:moveTo>
                  <a:lnTo>
                    <a:pt x="7334182" y="0"/>
                  </a:lnTo>
                  <a:lnTo>
                    <a:pt x="7334182" y="2591505"/>
                  </a:lnTo>
                  <a:lnTo>
                    <a:pt x="0" y="2591505"/>
                  </a:lnTo>
                  <a:close/>
                </a:path>
              </a:pathLst>
            </a:custGeom>
            <a:solidFill>
              <a:srgbClr val="362035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6350" y="6350"/>
              <a:ext cx="7334182" cy="2591505"/>
            </a:xfrm>
            <a:custGeom>
              <a:avLst/>
              <a:gdLst/>
              <a:ahLst/>
              <a:cxnLst/>
              <a:rect r="r" b="b" t="t" l="l"/>
              <a:pathLst>
                <a:path h="2591505" w="7334182">
                  <a:moveTo>
                    <a:pt x="0" y="0"/>
                  </a:moveTo>
                  <a:lnTo>
                    <a:pt x="7334182" y="0"/>
                  </a:lnTo>
                  <a:lnTo>
                    <a:pt x="7334182" y="2591505"/>
                  </a:lnTo>
                  <a:lnTo>
                    <a:pt x="0" y="2591505"/>
                  </a:lnTo>
                  <a:close/>
                </a:path>
              </a:pathLst>
            </a:custGeom>
            <a:solidFill>
              <a:srgbClr val="362035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346882" cy="2604205"/>
            </a:xfrm>
            <a:custGeom>
              <a:avLst/>
              <a:gdLst/>
              <a:ahLst/>
              <a:cxnLst/>
              <a:rect r="r" b="b" t="t" l="l"/>
              <a:pathLst>
                <a:path h="2604205" w="7346882">
                  <a:moveTo>
                    <a:pt x="7346882" y="2604205"/>
                  </a:moveTo>
                  <a:lnTo>
                    <a:pt x="0" y="2604205"/>
                  </a:lnTo>
                  <a:lnTo>
                    <a:pt x="0" y="0"/>
                  </a:lnTo>
                  <a:lnTo>
                    <a:pt x="7346882" y="0"/>
                  </a:lnTo>
                  <a:lnTo>
                    <a:pt x="7346882" y="2604205"/>
                  </a:lnTo>
                  <a:close/>
                  <a:moveTo>
                    <a:pt x="12700" y="2591505"/>
                  </a:moveTo>
                  <a:lnTo>
                    <a:pt x="7334182" y="2591505"/>
                  </a:lnTo>
                  <a:lnTo>
                    <a:pt x="7334182" y="12700"/>
                  </a:lnTo>
                  <a:lnTo>
                    <a:pt x="12700" y="12700"/>
                  </a:lnTo>
                  <a:lnTo>
                    <a:pt x="12700" y="2591505"/>
                  </a:lnTo>
                  <a:close/>
                </a:path>
              </a:pathLst>
            </a:custGeom>
            <a:solidFill>
              <a:srgbClr val="362035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3320944" y="2811264"/>
            <a:ext cx="3375381" cy="4664472"/>
          </a:xfrm>
          <a:custGeom>
            <a:avLst/>
            <a:gdLst/>
            <a:ahLst/>
            <a:cxnLst/>
            <a:rect r="r" b="b" t="t" l="l"/>
            <a:pathLst>
              <a:path h="4664472" w="3375381">
                <a:moveTo>
                  <a:pt x="0" y="0"/>
                </a:moveTo>
                <a:lnTo>
                  <a:pt x="3375381" y="0"/>
                </a:lnTo>
                <a:lnTo>
                  <a:pt x="3375381" y="4664472"/>
                </a:lnTo>
                <a:lnTo>
                  <a:pt x="0" y="46644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091596" y="7015627"/>
            <a:ext cx="2032539" cy="1360883"/>
          </a:xfrm>
          <a:custGeom>
            <a:avLst/>
            <a:gdLst/>
            <a:ahLst/>
            <a:cxnLst/>
            <a:rect r="r" b="b" t="t" l="l"/>
            <a:pathLst>
              <a:path h="1360883" w="2032539">
                <a:moveTo>
                  <a:pt x="0" y="0"/>
                </a:moveTo>
                <a:lnTo>
                  <a:pt x="2032539" y="0"/>
                </a:lnTo>
                <a:lnTo>
                  <a:pt x="2032539" y="1360883"/>
                </a:lnTo>
                <a:lnTo>
                  <a:pt x="0" y="13608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7274" r="0" b="-3208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5532762" y="2875718"/>
            <a:ext cx="1010513" cy="1010513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62035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7387404" y="3558548"/>
            <a:ext cx="6960607" cy="86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6359"/>
              </a:lnSpc>
            </a:pPr>
            <a:r>
              <a:rPr lang="en-US" sz="7066" spc="353">
                <a:solidFill>
                  <a:srgbClr val="FFFFFF"/>
                </a:solidFill>
                <a:latin typeface="Open Sans Extra Bold"/>
              </a:rPr>
              <a:t>Demencia 101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387404" y="6332919"/>
            <a:ext cx="6960607" cy="5955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4360"/>
              </a:lnSpc>
            </a:pPr>
            <a:r>
              <a:rPr lang="en-US" sz="4845" spc="242">
                <a:solidFill>
                  <a:srgbClr val="FFFFFF"/>
                </a:solidFill>
                <a:latin typeface="Open Sans Extra Bold"/>
              </a:rPr>
              <a:t>Wilmarys Mora, LPA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387404" y="5238750"/>
            <a:ext cx="6960607" cy="699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238"/>
              </a:lnSpc>
            </a:pPr>
            <a:r>
              <a:rPr lang="en-US" sz="5238">
                <a:solidFill>
                  <a:srgbClr val="FFFFFF"/>
                </a:solidFill>
                <a:latin typeface="Open Sans Light"/>
              </a:rPr>
              <a:t>Lo que necesitas saber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620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153548" y="1028700"/>
            <a:ext cx="7980903" cy="8229600"/>
          </a:xfrm>
          <a:custGeom>
            <a:avLst/>
            <a:gdLst/>
            <a:ahLst/>
            <a:cxnLst/>
            <a:rect r="r" b="b" t="t" l="l"/>
            <a:pathLst>
              <a:path h="8229600" w="7980903">
                <a:moveTo>
                  <a:pt x="0" y="0"/>
                </a:moveTo>
                <a:lnTo>
                  <a:pt x="7980904" y="0"/>
                </a:lnTo>
                <a:lnTo>
                  <a:pt x="798090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860541" y="8571820"/>
            <a:ext cx="2254029" cy="1541749"/>
          </a:xfrm>
          <a:custGeom>
            <a:avLst/>
            <a:gdLst/>
            <a:ahLst/>
            <a:cxnLst/>
            <a:rect r="r" b="b" t="t" l="l"/>
            <a:pathLst>
              <a:path h="1541749" w="2254029">
                <a:moveTo>
                  <a:pt x="0" y="0"/>
                </a:moveTo>
                <a:lnTo>
                  <a:pt x="2254029" y="0"/>
                </a:lnTo>
                <a:lnTo>
                  <a:pt x="2254029" y="1541750"/>
                </a:lnTo>
                <a:lnTo>
                  <a:pt x="0" y="1541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5134" r="0" b="-31065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248743" y="962025"/>
            <a:ext cx="2574875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Light"/>
              </a:rPr>
              <a:t>cerebro sano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398252" y="962025"/>
            <a:ext cx="3861048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Light"/>
              </a:rPr>
              <a:t>alzheimer avanzado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620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18974" y="4936656"/>
            <a:ext cx="4931337" cy="4321644"/>
          </a:xfrm>
          <a:custGeom>
            <a:avLst/>
            <a:gdLst/>
            <a:ahLst/>
            <a:cxnLst/>
            <a:rect r="r" b="b" t="t" l="l"/>
            <a:pathLst>
              <a:path h="4321644" w="4931337">
                <a:moveTo>
                  <a:pt x="0" y="0"/>
                </a:moveTo>
                <a:lnTo>
                  <a:pt x="4931337" y="0"/>
                </a:lnTo>
                <a:lnTo>
                  <a:pt x="4931337" y="4321644"/>
                </a:lnTo>
                <a:lnTo>
                  <a:pt x="0" y="4321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974881" y="-362988"/>
            <a:ext cx="3609600" cy="4590906"/>
          </a:xfrm>
          <a:custGeom>
            <a:avLst/>
            <a:gdLst/>
            <a:ahLst/>
            <a:cxnLst/>
            <a:rect r="r" b="b" t="t" l="l"/>
            <a:pathLst>
              <a:path h="4590906" w="3609600">
                <a:moveTo>
                  <a:pt x="0" y="0"/>
                </a:moveTo>
                <a:lnTo>
                  <a:pt x="3609599" y="0"/>
                </a:lnTo>
                <a:lnTo>
                  <a:pt x="3609599" y="4590906"/>
                </a:lnTo>
                <a:lnTo>
                  <a:pt x="0" y="45909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74753">
            <a:off x="-1034413" y="8343707"/>
            <a:ext cx="2993337" cy="2666791"/>
          </a:xfrm>
          <a:custGeom>
            <a:avLst/>
            <a:gdLst/>
            <a:ahLst/>
            <a:cxnLst/>
            <a:rect r="r" b="b" t="t" l="l"/>
            <a:pathLst>
              <a:path h="2666791" w="2993337">
                <a:moveTo>
                  <a:pt x="0" y="0"/>
                </a:moveTo>
                <a:lnTo>
                  <a:pt x="2993337" y="0"/>
                </a:lnTo>
                <a:lnTo>
                  <a:pt x="2993337" y="2666791"/>
                </a:lnTo>
                <a:lnTo>
                  <a:pt x="0" y="26667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8328692">
            <a:off x="14922897" y="961331"/>
            <a:ext cx="4524905" cy="1587830"/>
          </a:xfrm>
          <a:custGeom>
            <a:avLst/>
            <a:gdLst/>
            <a:ahLst/>
            <a:cxnLst/>
            <a:rect r="r" b="b" t="t" l="l"/>
            <a:pathLst>
              <a:path h="1587830" w="4524905">
                <a:moveTo>
                  <a:pt x="0" y="0"/>
                </a:moveTo>
                <a:lnTo>
                  <a:pt x="4524905" y="0"/>
                </a:lnTo>
                <a:lnTo>
                  <a:pt x="4524905" y="1587830"/>
                </a:lnTo>
                <a:lnTo>
                  <a:pt x="0" y="15878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244344" y="2394744"/>
            <a:ext cx="855719" cy="2402019"/>
          </a:xfrm>
          <a:custGeom>
            <a:avLst/>
            <a:gdLst/>
            <a:ahLst/>
            <a:cxnLst/>
            <a:rect r="r" b="b" t="t" l="l"/>
            <a:pathLst>
              <a:path h="2402019" w="855719">
                <a:moveTo>
                  <a:pt x="0" y="0"/>
                </a:moveTo>
                <a:lnTo>
                  <a:pt x="855720" y="0"/>
                </a:lnTo>
                <a:lnTo>
                  <a:pt x="855720" y="2402019"/>
                </a:lnTo>
                <a:lnTo>
                  <a:pt x="0" y="24020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850887" y="8551930"/>
            <a:ext cx="2297224" cy="1589312"/>
          </a:xfrm>
          <a:custGeom>
            <a:avLst/>
            <a:gdLst/>
            <a:ahLst/>
            <a:cxnLst/>
            <a:rect r="r" b="b" t="t" l="l"/>
            <a:pathLst>
              <a:path h="1589312" w="2297224">
                <a:moveTo>
                  <a:pt x="0" y="0"/>
                </a:moveTo>
                <a:lnTo>
                  <a:pt x="2297224" y="0"/>
                </a:lnTo>
                <a:lnTo>
                  <a:pt x="2297224" y="1589313"/>
                </a:lnTo>
                <a:lnTo>
                  <a:pt x="0" y="158931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15453" r="0" b="-29088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350311" y="1961673"/>
            <a:ext cx="8336909" cy="6538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24"/>
              </a:lnSpc>
            </a:pPr>
            <a:r>
              <a:rPr lang="en-US" sz="3129">
                <a:solidFill>
                  <a:srgbClr val="FFFFFF"/>
                </a:solidFill>
                <a:latin typeface="Open Sans Light"/>
              </a:rPr>
              <a:t>Los médicos de hoy utilizan una serie de herramientas para diagnosticar la enfermedad de Alzheimer:</a:t>
            </a:r>
          </a:p>
          <a:p>
            <a:pPr>
              <a:lnSpc>
                <a:spcPts val="3724"/>
              </a:lnSpc>
            </a:pPr>
          </a:p>
          <a:p>
            <a:pPr marL="675739" indent="-337869" lvl="1">
              <a:lnSpc>
                <a:spcPts val="3724"/>
              </a:lnSpc>
              <a:buFont typeface="Arial"/>
              <a:buChar char="•"/>
            </a:pPr>
            <a:r>
              <a:rPr lang="en-US" sz="3129">
                <a:solidFill>
                  <a:srgbClr val="FFFFFF"/>
                </a:solidFill>
                <a:latin typeface="Open Sans Light"/>
              </a:rPr>
              <a:t>H</a:t>
            </a:r>
            <a:r>
              <a:rPr lang="en-US" sz="3129">
                <a:solidFill>
                  <a:srgbClr val="FFFFFF"/>
                </a:solidFill>
                <a:latin typeface="Open Sans Light"/>
              </a:rPr>
              <a:t>istorial detallado del paciente</a:t>
            </a:r>
          </a:p>
          <a:p>
            <a:pPr marL="675739" indent="-337869" lvl="1">
              <a:lnSpc>
                <a:spcPts val="3724"/>
              </a:lnSpc>
              <a:buFont typeface="Arial"/>
              <a:buChar char="•"/>
            </a:pPr>
            <a:r>
              <a:rPr lang="en-US" sz="3129">
                <a:solidFill>
                  <a:srgbClr val="FFFFFF"/>
                </a:solidFill>
                <a:latin typeface="Open Sans Light"/>
              </a:rPr>
              <a:t>información de familiares y amigos</a:t>
            </a:r>
          </a:p>
          <a:p>
            <a:pPr marL="675739" indent="-337869" lvl="1">
              <a:lnSpc>
                <a:spcPts val="3724"/>
              </a:lnSpc>
              <a:buFont typeface="Arial"/>
              <a:buChar char="•"/>
            </a:pPr>
            <a:r>
              <a:rPr lang="en-US" sz="3129">
                <a:solidFill>
                  <a:srgbClr val="FFFFFF"/>
                </a:solidFill>
                <a:latin typeface="Open Sans Light"/>
              </a:rPr>
              <a:t>E</a:t>
            </a:r>
            <a:r>
              <a:rPr lang="en-US" sz="3129">
                <a:solidFill>
                  <a:srgbClr val="FFFFFF"/>
                </a:solidFill>
                <a:latin typeface="Open Sans Light"/>
              </a:rPr>
              <a:t>xámenes físicos y neurológicos y pruebas de laboratorio</a:t>
            </a:r>
          </a:p>
          <a:p>
            <a:pPr marL="675739" indent="-337869" lvl="1">
              <a:lnSpc>
                <a:spcPts val="3724"/>
              </a:lnSpc>
              <a:buFont typeface="Arial"/>
              <a:buChar char="•"/>
            </a:pPr>
            <a:r>
              <a:rPr lang="en-US" sz="3129">
                <a:solidFill>
                  <a:srgbClr val="FFFFFF"/>
                </a:solidFill>
                <a:latin typeface="Open Sans Light"/>
              </a:rPr>
              <a:t>P</a:t>
            </a:r>
            <a:r>
              <a:rPr lang="en-US" sz="3129">
                <a:solidFill>
                  <a:srgbClr val="FFFFFF"/>
                </a:solidFill>
                <a:latin typeface="Open Sans Light"/>
              </a:rPr>
              <a:t>ruebas neuropsicológicas</a:t>
            </a:r>
          </a:p>
          <a:p>
            <a:pPr marL="675739" indent="-337869" lvl="1">
              <a:lnSpc>
                <a:spcPts val="3724"/>
              </a:lnSpc>
              <a:buFont typeface="Arial"/>
              <a:buChar char="•"/>
            </a:pPr>
            <a:r>
              <a:rPr lang="en-US" sz="3129">
                <a:solidFill>
                  <a:srgbClr val="FFFFFF"/>
                </a:solidFill>
                <a:latin typeface="Open Sans Light"/>
              </a:rPr>
              <a:t>H</a:t>
            </a:r>
            <a:r>
              <a:rPr lang="en-US" sz="3129">
                <a:solidFill>
                  <a:srgbClr val="FFFFFF"/>
                </a:solidFill>
                <a:latin typeface="Open Sans Light"/>
              </a:rPr>
              <a:t>erramientas de imagen como tomografía computarizada o resonancia magnética nuclear (RMN). Las exploraciones PET se utilizan principalmente con fines de investigación.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620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17760" y="3555320"/>
            <a:ext cx="4838310" cy="5735210"/>
            <a:chOff x="0" y="0"/>
            <a:chExt cx="26225437" cy="310869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26080656" cy="30942185"/>
            </a:xfrm>
            <a:custGeom>
              <a:avLst/>
              <a:gdLst/>
              <a:ahLst/>
              <a:cxnLst/>
              <a:rect r="r" b="b" t="t" l="l"/>
              <a:pathLst>
                <a:path h="30942185" w="26080656">
                  <a:moveTo>
                    <a:pt x="0" y="0"/>
                  </a:moveTo>
                  <a:lnTo>
                    <a:pt x="26080656" y="0"/>
                  </a:lnTo>
                  <a:lnTo>
                    <a:pt x="26080656" y="30942185"/>
                  </a:lnTo>
                  <a:lnTo>
                    <a:pt x="0" y="30942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A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6225438" cy="31086965"/>
            </a:xfrm>
            <a:custGeom>
              <a:avLst/>
              <a:gdLst/>
              <a:ahLst/>
              <a:cxnLst/>
              <a:rect r="r" b="b" t="t" l="l"/>
              <a:pathLst>
                <a:path h="31086965" w="26225438">
                  <a:moveTo>
                    <a:pt x="26080656" y="30942186"/>
                  </a:moveTo>
                  <a:lnTo>
                    <a:pt x="26225438" y="30942186"/>
                  </a:lnTo>
                  <a:lnTo>
                    <a:pt x="26225438" y="31086965"/>
                  </a:lnTo>
                  <a:lnTo>
                    <a:pt x="26080656" y="31086965"/>
                  </a:lnTo>
                  <a:lnTo>
                    <a:pt x="26080656" y="3094218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942186"/>
                  </a:lnTo>
                  <a:lnTo>
                    <a:pt x="0" y="30942186"/>
                  </a:lnTo>
                  <a:lnTo>
                    <a:pt x="0" y="144780"/>
                  </a:lnTo>
                  <a:close/>
                  <a:moveTo>
                    <a:pt x="0" y="30942186"/>
                  </a:moveTo>
                  <a:lnTo>
                    <a:pt x="144780" y="30942186"/>
                  </a:lnTo>
                  <a:lnTo>
                    <a:pt x="144780" y="31086965"/>
                  </a:lnTo>
                  <a:lnTo>
                    <a:pt x="0" y="31086965"/>
                  </a:lnTo>
                  <a:lnTo>
                    <a:pt x="0" y="30942186"/>
                  </a:lnTo>
                  <a:close/>
                  <a:moveTo>
                    <a:pt x="26080656" y="144780"/>
                  </a:moveTo>
                  <a:lnTo>
                    <a:pt x="26225438" y="144780"/>
                  </a:lnTo>
                  <a:lnTo>
                    <a:pt x="26225438" y="30942186"/>
                  </a:lnTo>
                  <a:lnTo>
                    <a:pt x="26080656" y="30942186"/>
                  </a:lnTo>
                  <a:lnTo>
                    <a:pt x="26080656" y="144780"/>
                  </a:lnTo>
                  <a:close/>
                  <a:moveTo>
                    <a:pt x="144780" y="30942186"/>
                  </a:moveTo>
                  <a:lnTo>
                    <a:pt x="26080656" y="30942186"/>
                  </a:lnTo>
                  <a:lnTo>
                    <a:pt x="26080656" y="31086965"/>
                  </a:lnTo>
                  <a:lnTo>
                    <a:pt x="144780" y="31086965"/>
                  </a:lnTo>
                  <a:lnTo>
                    <a:pt x="144780" y="30942186"/>
                  </a:lnTo>
                  <a:close/>
                  <a:moveTo>
                    <a:pt x="26080656" y="0"/>
                  </a:moveTo>
                  <a:lnTo>
                    <a:pt x="26225438" y="0"/>
                  </a:lnTo>
                  <a:lnTo>
                    <a:pt x="26225438" y="144780"/>
                  </a:lnTo>
                  <a:lnTo>
                    <a:pt x="26080656" y="144780"/>
                  </a:lnTo>
                  <a:lnTo>
                    <a:pt x="2608065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6080656" y="0"/>
                  </a:lnTo>
                  <a:lnTo>
                    <a:pt x="2608065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378410" y="3893356"/>
            <a:ext cx="4685630" cy="933759"/>
            <a:chOff x="0" y="0"/>
            <a:chExt cx="997646" cy="19881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48260" y="48260"/>
              <a:ext cx="949386" cy="150552"/>
            </a:xfrm>
            <a:custGeom>
              <a:avLst/>
              <a:gdLst/>
              <a:ahLst/>
              <a:cxnLst/>
              <a:rect r="r" b="b" t="t" l="l"/>
              <a:pathLst>
                <a:path h="150552" w="949386">
                  <a:moveTo>
                    <a:pt x="0" y="0"/>
                  </a:moveTo>
                  <a:lnTo>
                    <a:pt x="949386" y="0"/>
                  </a:lnTo>
                  <a:lnTo>
                    <a:pt x="949386" y="150552"/>
                  </a:lnTo>
                  <a:lnTo>
                    <a:pt x="0" y="150552"/>
                  </a:lnTo>
                  <a:close/>
                </a:path>
              </a:pathLst>
            </a:custGeom>
            <a:solidFill>
              <a:srgbClr val="E88D69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6350" y="6350"/>
              <a:ext cx="949386" cy="150552"/>
            </a:xfrm>
            <a:custGeom>
              <a:avLst/>
              <a:gdLst/>
              <a:ahLst/>
              <a:cxnLst/>
              <a:rect r="r" b="b" t="t" l="l"/>
              <a:pathLst>
                <a:path h="150552" w="949386">
                  <a:moveTo>
                    <a:pt x="0" y="0"/>
                  </a:moveTo>
                  <a:lnTo>
                    <a:pt x="949386" y="0"/>
                  </a:lnTo>
                  <a:lnTo>
                    <a:pt x="949386" y="150552"/>
                  </a:lnTo>
                  <a:lnTo>
                    <a:pt x="0" y="150552"/>
                  </a:lnTo>
                  <a:close/>
                </a:path>
              </a:pathLst>
            </a:custGeom>
            <a:solidFill>
              <a:srgbClr val="F6ECD5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62086" cy="163252"/>
            </a:xfrm>
            <a:custGeom>
              <a:avLst/>
              <a:gdLst/>
              <a:ahLst/>
              <a:cxnLst/>
              <a:rect r="r" b="b" t="t" l="l"/>
              <a:pathLst>
                <a:path h="163252" w="962086">
                  <a:moveTo>
                    <a:pt x="962086" y="163252"/>
                  </a:moveTo>
                  <a:lnTo>
                    <a:pt x="0" y="163252"/>
                  </a:lnTo>
                  <a:lnTo>
                    <a:pt x="0" y="0"/>
                  </a:lnTo>
                  <a:lnTo>
                    <a:pt x="962086" y="0"/>
                  </a:lnTo>
                  <a:lnTo>
                    <a:pt x="962086" y="163252"/>
                  </a:lnTo>
                  <a:close/>
                  <a:moveTo>
                    <a:pt x="12700" y="150552"/>
                  </a:moveTo>
                  <a:lnTo>
                    <a:pt x="949386" y="150552"/>
                  </a:lnTo>
                  <a:lnTo>
                    <a:pt x="949386" y="12700"/>
                  </a:lnTo>
                  <a:lnTo>
                    <a:pt x="12700" y="12700"/>
                  </a:lnTo>
                  <a:lnTo>
                    <a:pt x="12700" y="150552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6470860" y="3555320"/>
            <a:ext cx="4838310" cy="5735210"/>
            <a:chOff x="0" y="0"/>
            <a:chExt cx="26225437" cy="3108696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72390" y="72390"/>
              <a:ext cx="26080656" cy="30942185"/>
            </a:xfrm>
            <a:custGeom>
              <a:avLst/>
              <a:gdLst/>
              <a:ahLst/>
              <a:cxnLst/>
              <a:rect r="r" b="b" t="t" l="l"/>
              <a:pathLst>
                <a:path h="30942185" w="26080656">
                  <a:moveTo>
                    <a:pt x="0" y="0"/>
                  </a:moveTo>
                  <a:lnTo>
                    <a:pt x="26080656" y="0"/>
                  </a:lnTo>
                  <a:lnTo>
                    <a:pt x="26080656" y="30942185"/>
                  </a:lnTo>
                  <a:lnTo>
                    <a:pt x="0" y="30942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CD5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6225438" cy="31086965"/>
            </a:xfrm>
            <a:custGeom>
              <a:avLst/>
              <a:gdLst/>
              <a:ahLst/>
              <a:cxnLst/>
              <a:rect r="r" b="b" t="t" l="l"/>
              <a:pathLst>
                <a:path h="31086965" w="26225438">
                  <a:moveTo>
                    <a:pt x="26080656" y="30942186"/>
                  </a:moveTo>
                  <a:lnTo>
                    <a:pt x="26225438" y="30942186"/>
                  </a:lnTo>
                  <a:lnTo>
                    <a:pt x="26225438" y="31086965"/>
                  </a:lnTo>
                  <a:lnTo>
                    <a:pt x="26080656" y="31086965"/>
                  </a:lnTo>
                  <a:lnTo>
                    <a:pt x="26080656" y="3094218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942186"/>
                  </a:lnTo>
                  <a:lnTo>
                    <a:pt x="0" y="30942186"/>
                  </a:lnTo>
                  <a:lnTo>
                    <a:pt x="0" y="144780"/>
                  </a:lnTo>
                  <a:close/>
                  <a:moveTo>
                    <a:pt x="0" y="30942186"/>
                  </a:moveTo>
                  <a:lnTo>
                    <a:pt x="144780" y="30942186"/>
                  </a:lnTo>
                  <a:lnTo>
                    <a:pt x="144780" y="31086965"/>
                  </a:lnTo>
                  <a:lnTo>
                    <a:pt x="0" y="31086965"/>
                  </a:lnTo>
                  <a:lnTo>
                    <a:pt x="0" y="30942186"/>
                  </a:lnTo>
                  <a:close/>
                  <a:moveTo>
                    <a:pt x="26080656" y="144780"/>
                  </a:moveTo>
                  <a:lnTo>
                    <a:pt x="26225438" y="144780"/>
                  </a:lnTo>
                  <a:lnTo>
                    <a:pt x="26225438" y="30942186"/>
                  </a:lnTo>
                  <a:lnTo>
                    <a:pt x="26080656" y="30942186"/>
                  </a:lnTo>
                  <a:lnTo>
                    <a:pt x="26080656" y="144780"/>
                  </a:lnTo>
                  <a:close/>
                  <a:moveTo>
                    <a:pt x="144780" y="30942186"/>
                  </a:moveTo>
                  <a:lnTo>
                    <a:pt x="26080656" y="30942186"/>
                  </a:lnTo>
                  <a:lnTo>
                    <a:pt x="26080656" y="31086965"/>
                  </a:lnTo>
                  <a:lnTo>
                    <a:pt x="144780" y="31086965"/>
                  </a:lnTo>
                  <a:lnTo>
                    <a:pt x="144780" y="30942186"/>
                  </a:lnTo>
                  <a:close/>
                  <a:moveTo>
                    <a:pt x="26080656" y="0"/>
                  </a:moveTo>
                  <a:lnTo>
                    <a:pt x="26225438" y="0"/>
                  </a:lnTo>
                  <a:lnTo>
                    <a:pt x="26225438" y="144780"/>
                  </a:lnTo>
                  <a:lnTo>
                    <a:pt x="26080656" y="144780"/>
                  </a:lnTo>
                  <a:lnTo>
                    <a:pt x="2608065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6080656" y="0"/>
                  </a:lnTo>
                  <a:lnTo>
                    <a:pt x="2608065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7131510" y="3893356"/>
            <a:ext cx="4685630" cy="933759"/>
            <a:chOff x="0" y="0"/>
            <a:chExt cx="997646" cy="19881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48260" y="48260"/>
              <a:ext cx="949386" cy="150552"/>
            </a:xfrm>
            <a:custGeom>
              <a:avLst/>
              <a:gdLst/>
              <a:ahLst/>
              <a:cxnLst/>
              <a:rect r="r" b="b" t="t" l="l"/>
              <a:pathLst>
                <a:path h="150552" w="949386">
                  <a:moveTo>
                    <a:pt x="0" y="0"/>
                  </a:moveTo>
                  <a:lnTo>
                    <a:pt x="949386" y="0"/>
                  </a:lnTo>
                  <a:lnTo>
                    <a:pt x="949386" y="150552"/>
                  </a:lnTo>
                  <a:lnTo>
                    <a:pt x="0" y="150552"/>
                  </a:lnTo>
                  <a:close/>
                </a:path>
              </a:pathLst>
            </a:custGeom>
            <a:solidFill>
              <a:srgbClr val="E88D69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6350" y="6350"/>
              <a:ext cx="949386" cy="150552"/>
            </a:xfrm>
            <a:custGeom>
              <a:avLst/>
              <a:gdLst/>
              <a:ahLst/>
              <a:cxnLst/>
              <a:rect r="r" b="b" t="t" l="l"/>
              <a:pathLst>
                <a:path h="150552" w="949386">
                  <a:moveTo>
                    <a:pt x="0" y="0"/>
                  </a:moveTo>
                  <a:lnTo>
                    <a:pt x="949386" y="0"/>
                  </a:lnTo>
                  <a:lnTo>
                    <a:pt x="949386" y="150552"/>
                  </a:lnTo>
                  <a:lnTo>
                    <a:pt x="0" y="150552"/>
                  </a:lnTo>
                  <a:close/>
                </a:path>
              </a:pathLst>
            </a:custGeom>
            <a:solidFill>
              <a:srgbClr val="00A9A7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62086" cy="163252"/>
            </a:xfrm>
            <a:custGeom>
              <a:avLst/>
              <a:gdLst/>
              <a:ahLst/>
              <a:cxnLst/>
              <a:rect r="r" b="b" t="t" l="l"/>
              <a:pathLst>
                <a:path h="163252" w="962086">
                  <a:moveTo>
                    <a:pt x="962086" y="163252"/>
                  </a:moveTo>
                  <a:lnTo>
                    <a:pt x="0" y="163252"/>
                  </a:lnTo>
                  <a:lnTo>
                    <a:pt x="0" y="0"/>
                  </a:lnTo>
                  <a:lnTo>
                    <a:pt x="962086" y="0"/>
                  </a:lnTo>
                  <a:lnTo>
                    <a:pt x="962086" y="163252"/>
                  </a:lnTo>
                  <a:close/>
                  <a:moveTo>
                    <a:pt x="12700" y="150552"/>
                  </a:moveTo>
                  <a:lnTo>
                    <a:pt x="949386" y="150552"/>
                  </a:lnTo>
                  <a:lnTo>
                    <a:pt x="949386" y="12700"/>
                  </a:lnTo>
                  <a:lnTo>
                    <a:pt x="12700" y="12700"/>
                  </a:lnTo>
                  <a:lnTo>
                    <a:pt x="12700" y="150552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2223960" y="3555320"/>
            <a:ext cx="4838310" cy="5735210"/>
            <a:chOff x="0" y="0"/>
            <a:chExt cx="26225437" cy="3108696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72390" y="72390"/>
              <a:ext cx="26080656" cy="30942185"/>
            </a:xfrm>
            <a:custGeom>
              <a:avLst/>
              <a:gdLst/>
              <a:ahLst/>
              <a:cxnLst/>
              <a:rect r="r" b="b" t="t" l="l"/>
              <a:pathLst>
                <a:path h="30942185" w="26080656">
                  <a:moveTo>
                    <a:pt x="0" y="0"/>
                  </a:moveTo>
                  <a:lnTo>
                    <a:pt x="26080656" y="0"/>
                  </a:lnTo>
                  <a:lnTo>
                    <a:pt x="26080656" y="30942185"/>
                  </a:lnTo>
                  <a:lnTo>
                    <a:pt x="0" y="30942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A7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6225438" cy="31086965"/>
            </a:xfrm>
            <a:custGeom>
              <a:avLst/>
              <a:gdLst/>
              <a:ahLst/>
              <a:cxnLst/>
              <a:rect r="r" b="b" t="t" l="l"/>
              <a:pathLst>
                <a:path h="31086965" w="26225438">
                  <a:moveTo>
                    <a:pt x="26080656" y="30942186"/>
                  </a:moveTo>
                  <a:lnTo>
                    <a:pt x="26225438" y="30942186"/>
                  </a:lnTo>
                  <a:lnTo>
                    <a:pt x="26225438" y="31086965"/>
                  </a:lnTo>
                  <a:lnTo>
                    <a:pt x="26080656" y="31086965"/>
                  </a:lnTo>
                  <a:lnTo>
                    <a:pt x="26080656" y="3094218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942186"/>
                  </a:lnTo>
                  <a:lnTo>
                    <a:pt x="0" y="30942186"/>
                  </a:lnTo>
                  <a:lnTo>
                    <a:pt x="0" y="144780"/>
                  </a:lnTo>
                  <a:close/>
                  <a:moveTo>
                    <a:pt x="0" y="30942186"/>
                  </a:moveTo>
                  <a:lnTo>
                    <a:pt x="144780" y="30942186"/>
                  </a:lnTo>
                  <a:lnTo>
                    <a:pt x="144780" y="31086965"/>
                  </a:lnTo>
                  <a:lnTo>
                    <a:pt x="0" y="31086965"/>
                  </a:lnTo>
                  <a:lnTo>
                    <a:pt x="0" y="30942186"/>
                  </a:lnTo>
                  <a:close/>
                  <a:moveTo>
                    <a:pt x="26080656" y="144780"/>
                  </a:moveTo>
                  <a:lnTo>
                    <a:pt x="26225438" y="144780"/>
                  </a:lnTo>
                  <a:lnTo>
                    <a:pt x="26225438" y="30942186"/>
                  </a:lnTo>
                  <a:lnTo>
                    <a:pt x="26080656" y="30942186"/>
                  </a:lnTo>
                  <a:lnTo>
                    <a:pt x="26080656" y="144780"/>
                  </a:lnTo>
                  <a:close/>
                  <a:moveTo>
                    <a:pt x="144780" y="30942186"/>
                  </a:moveTo>
                  <a:lnTo>
                    <a:pt x="26080656" y="30942186"/>
                  </a:lnTo>
                  <a:lnTo>
                    <a:pt x="26080656" y="31086965"/>
                  </a:lnTo>
                  <a:lnTo>
                    <a:pt x="144780" y="31086965"/>
                  </a:lnTo>
                  <a:lnTo>
                    <a:pt x="144780" y="30942186"/>
                  </a:lnTo>
                  <a:close/>
                  <a:moveTo>
                    <a:pt x="26080656" y="0"/>
                  </a:moveTo>
                  <a:lnTo>
                    <a:pt x="26225438" y="0"/>
                  </a:lnTo>
                  <a:lnTo>
                    <a:pt x="26225438" y="144780"/>
                  </a:lnTo>
                  <a:lnTo>
                    <a:pt x="26080656" y="144780"/>
                  </a:lnTo>
                  <a:lnTo>
                    <a:pt x="2608065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6080656" y="0"/>
                  </a:lnTo>
                  <a:lnTo>
                    <a:pt x="2608065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2884610" y="3893356"/>
            <a:ext cx="4685630" cy="933759"/>
            <a:chOff x="0" y="0"/>
            <a:chExt cx="997646" cy="198812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48260" y="48260"/>
              <a:ext cx="949386" cy="150552"/>
            </a:xfrm>
            <a:custGeom>
              <a:avLst/>
              <a:gdLst/>
              <a:ahLst/>
              <a:cxnLst/>
              <a:rect r="r" b="b" t="t" l="l"/>
              <a:pathLst>
                <a:path h="150552" w="949386">
                  <a:moveTo>
                    <a:pt x="0" y="0"/>
                  </a:moveTo>
                  <a:lnTo>
                    <a:pt x="949386" y="0"/>
                  </a:lnTo>
                  <a:lnTo>
                    <a:pt x="949386" y="150552"/>
                  </a:lnTo>
                  <a:lnTo>
                    <a:pt x="0" y="150552"/>
                  </a:lnTo>
                  <a:close/>
                </a:path>
              </a:pathLst>
            </a:custGeom>
            <a:solidFill>
              <a:srgbClr val="E88D69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6350" y="6350"/>
              <a:ext cx="949386" cy="150552"/>
            </a:xfrm>
            <a:custGeom>
              <a:avLst/>
              <a:gdLst/>
              <a:ahLst/>
              <a:cxnLst/>
              <a:rect r="r" b="b" t="t" l="l"/>
              <a:pathLst>
                <a:path h="150552" w="949386">
                  <a:moveTo>
                    <a:pt x="0" y="0"/>
                  </a:moveTo>
                  <a:lnTo>
                    <a:pt x="949386" y="0"/>
                  </a:lnTo>
                  <a:lnTo>
                    <a:pt x="949386" y="150552"/>
                  </a:lnTo>
                  <a:lnTo>
                    <a:pt x="0" y="150552"/>
                  </a:lnTo>
                  <a:close/>
                </a:path>
              </a:pathLst>
            </a:custGeom>
            <a:solidFill>
              <a:srgbClr val="F6ECD5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962086" cy="163252"/>
            </a:xfrm>
            <a:custGeom>
              <a:avLst/>
              <a:gdLst/>
              <a:ahLst/>
              <a:cxnLst/>
              <a:rect r="r" b="b" t="t" l="l"/>
              <a:pathLst>
                <a:path h="163252" w="962086">
                  <a:moveTo>
                    <a:pt x="962086" y="163252"/>
                  </a:moveTo>
                  <a:lnTo>
                    <a:pt x="0" y="163252"/>
                  </a:lnTo>
                  <a:lnTo>
                    <a:pt x="0" y="0"/>
                  </a:lnTo>
                  <a:lnTo>
                    <a:pt x="962086" y="0"/>
                  </a:lnTo>
                  <a:lnTo>
                    <a:pt x="962086" y="163252"/>
                  </a:lnTo>
                  <a:close/>
                  <a:moveTo>
                    <a:pt x="12700" y="150552"/>
                  </a:moveTo>
                  <a:lnTo>
                    <a:pt x="949386" y="150552"/>
                  </a:lnTo>
                  <a:lnTo>
                    <a:pt x="949386" y="12700"/>
                  </a:lnTo>
                  <a:lnTo>
                    <a:pt x="12700" y="12700"/>
                  </a:lnTo>
                  <a:lnTo>
                    <a:pt x="12700" y="150552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23" id="23"/>
          <p:cNvSpPr/>
          <p:nvPr/>
        </p:nvSpPr>
        <p:spPr>
          <a:xfrm flipH="false" flipV="false" rot="0">
            <a:off x="16817610" y="9258300"/>
            <a:ext cx="1333165" cy="899815"/>
          </a:xfrm>
          <a:custGeom>
            <a:avLst/>
            <a:gdLst/>
            <a:ahLst/>
            <a:cxnLst/>
            <a:rect r="r" b="b" t="t" l="l"/>
            <a:pathLst>
              <a:path h="899815" w="1333165">
                <a:moveTo>
                  <a:pt x="0" y="0"/>
                </a:moveTo>
                <a:lnTo>
                  <a:pt x="1333165" y="0"/>
                </a:lnTo>
                <a:lnTo>
                  <a:pt x="1333165" y="899815"/>
                </a:lnTo>
                <a:lnTo>
                  <a:pt x="0" y="8998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554" r="0" b="-31604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705365" y="3968144"/>
            <a:ext cx="2795717" cy="563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Open Sans Extra Bold"/>
              </a:rPr>
              <a:t>Señal 1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99597" y="4935438"/>
            <a:ext cx="4474635" cy="2974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74"/>
              </a:lnSpc>
            </a:pPr>
            <a:r>
              <a:rPr lang="en-US" sz="2499" spc="124">
                <a:solidFill>
                  <a:srgbClr val="000000"/>
                </a:solidFill>
                <a:latin typeface="Open Sans Light"/>
              </a:rPr>
              <a:t>Olvidan eventos importantes; piden la misma información repetidamente; dependen en sistemas de ayuda para la memoria o en familiares para hacer las cosas que antes podían hacer solos.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458465" y="3968144"/>
            <a:ext cx="2795717" cy="563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Open Sans Extra Bold"/>
              </a:rPr>
              <a:t>Señal 2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742470" y="4996040"/>
            <a:ext cx="4295090" cy="4089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74"/>
              </a:lnSpc>
            </a:pPr>
            <a:r>
              <a:rPr lang="en-US" sz="2499" spc="124">
                <a:solidFill>
                  <a:srgbClr val="000000"/>
                </a:solidFill>
                <a:latin typeface="Open Sans Light"/>
              </a:rPr>
              <a:t>Algunas personas experimentan cambios en su habilidad para ejecutar planes. Pueden tener dificultad en seguir una receta conocida o manejar las cuentas mensuales. Pueden tener problemas en concentrarse y les puede costar más tiempo hacer algo.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3211565" y="3968144"/>
            <a:ext cx="2795717" cy="563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Open Sans Extra Bold"/>
              </a:rPr>
              <a:t>Señal 3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2393272" y="4996040"/>
            <a:ext cx="4424338" cy="4089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74"/>
              </a:lnSpc>
            </a:pPr>
            <a:r>
              <a:rPr lang="en-US" sz="2499" spc="124">
                <a:solidFill>
                  <a:srgbClr val="000000"/>
                </a:solidFill>
                <a:latin typeface="Open Sans Light"/>
              </a:rPr>
              <a:t>A las personas que padecen del Alzheimer muy a menudo se les hace difícil completar tareas cotidianas. A veces pueden tener dificultad en llegar a un lugar conocido, administrar un presupuesto en el trabajo o recordar las reglas de un juego muy conocido.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3519879" y="781050"/>
            <a:ext cx="11248242" cy="2222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99"/>
              </a:lnSpc>
            </a:pPr>
            <a:r>
              <a:rPr lang="en-US" sz="12999">
                <a:solidFill>
                  <a:srgbClr val="FFFFFF"/>
                </a:solidFill>
                <a:latin typeface="Open Sans Extra Bold"/>
              </a:rPr>
              <a:t>Las 9 Señales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620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17760" y="3555320"/>
            <a:ext cx="4838310" cy="5735210"/>
            <a:chOff x="0" y="0"/>
            <a:chExt cx="26225437" cy="310869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26080656" cy="30942185"/>
            </a:xfrm>
            <a:custGeom>
              <a:avLst/>
              <a:gdLst/>
              <a:ahLst/>
              <a:cxnLst/>
              <a:rect r="r" b="b" t="t" l="l"/>
              <a:pathLst>
                <a:path h="30942185" w="26080656">
                  <a:moveTo>
                    <a:pt x="0" y="0"/>
                  </a:moveTo>
                  <a:lnTo>
                    <a:pt x="26080656" y="0"/>
                  </a:lnTo>
                  <a:lnTo>
                    <a:pt x="26080656" y="30942185"/>
                  </a:lnTo>
                  <a:lnTo>
                    <a:pt x="0" y="30942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A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6225438" cy="31086965"/>
            </a:xfrm>
            <a:custGeom>
              <a:avLst/>
              <a:gdLst/>
              <a:ahLst/>
              <a:cxnLst/>
              <a:rect r="r" b="b" t="t" l="l"/>
              <a:pathLst>
                <a:path h="31086965" w="26225438">
                  <a:moveTo>
                    <a:pt x="26080656" y="30942186"/>
                  </a:moveTo>
                  <a:lnTo>
                    <a:pt x="26225438" y="30942186"/>
                  </a:lnTo>
                  <a:lnTo>
                    <a:pt x="26225438" y="31086965"/>
                  </a:lnTo>
                  <a:lnTo>
                    <a:pt x="26080656" y="31086965"/>
                  </a:lnTo>
                  <a:lnTo>
                    <a:pt x="26080656" y="3094218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942186"/>
                  </a:lnTo>
                  <a:lnTo>
                    <a:pt x="0" y="30942186"/>
                  </a:lnTo>
                  <a:lnTo>
                    <a:pt x="0" y="144780"/>
                  </a:lnTo>
                  <a:close/>
                  <a:moveTo>
                    <a:pt x="0" y="30942186"/>
                  </a:moveTo>
                  <a:lnTo>
                    <a:pt x="144780" y="30942186"/>
                  </a:lnTo>
                  <a:lnTo>
                    <a:pt x="144780" y="31086965"/>
                  </a:lnTo>
                  <a:lnTo>
                    <a:pt x="0" y="31086965"/>
                  </a:lnTo>
                  <a:lnTo>
                    <a:pt x="0" y="30942186"/>
                  </a:lnTo>
                  <a:close/>
                  <a:moveTo>
                    <a:pt x="26080656" y="144780"/>
                  </a:moveTo>
                  <a:lnTo>
                    <a:pt x="26225438" y="144780"/>
                  </a:lnTo>
                  <a:lnTo>
                    <a:pt x="26225438" y="30942186"/>
                  </a:lnTo>
                  <a:lnTo>
                    <a:pt x="26080656" y="30942186"/>
                  </a:lnTo>
                  <a:lnTo>
                    <a:pt x="26080656" y="144780"/>
                  </a:lnTo>
                  <a:close/>
                  <a:moveTo>
                    <a:pt x="144780" y="30942186"/>
                  </a:moveTo>
                  <a:lnTo>
                    <a:pt x="26080656" y="30942186"/>
                  </a:lnTo>
                  <a:lnTo>
                    <a:pt x="26080656" y="31086965"/>
                  </a:lnTo>
                  <a:lnTo>
                    <a:pt x="144780" y="31086965"/>
                  </a:lnTo>
                  <a:lnTo>
                    <a:pt x="144780" y="30942186"/>
                  </a:lnTo>
                  <a:close/>
                  <a:moveTo>
                    <a:pt x="26080656" y="0"/>
                  </a:moveTo>
                  <a:lnTo>
                    <a:pt x="26225438" y="0"/>
                  </a:lnTo>
                  <a:lnTo>
                    <a:pt x="26225438" y="144780"/>
                  </a:lnTo>
                  <a:lnTo>
                    <a:pt x="26080656" y="144780"/>
                  </a:lnTo>
                  <a:lnTo>
                    <a:pt x="2608065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6080656" y="0"/>
                  </a:lnTo>
                  <a:lnTo>
                    <a:pt x="2608065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378410" y="3893356"/>
            <a:ext cx="4685630" cy="933759"/>
            <a:chOff x="0" y="0"/>
            <a:chExt cx="997646" cy="19881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48260" y="48260"/>
              <a:ext cx="949386" cy="150552"/>
            </a:xfrm>
            <a:custGeom>
              <a:avLst/>
              <a:gdLst/>
              <a:ahLst/>
              <a:cxnLst/>
              <a:rect r="r" b="b" t="t" l="l"/>
              <a:pathLst>
                <a:path h="150552" w="949386">
                  <a:moveTo>
                    <a:pt x="0" y="0"/>
                  </a:moveTo>
                  <a:lnTo>
                    <a:pt x="949386" y="0"/>
                  </a:lnTo>
                  <a:lnTo>
                    <a:pt x="949386" y="150552"/>
                  </a:lnTo>
                  <a:lnTo>
                    <a:pt x="0" y="150552"/>
                  </a:lnTo>
                  <a:close/>
                </a:path>
              </a:pathLst>
            </a:custGeom>
            <a:solidFill>
              <a:srgbClr val="E88D69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6350" y="6350"/>
              <a:ext cx="949386" cy="150552"/>
            </a:xfrm>
            <a:custGeom>
              <a:avLst/>
              <a:gdLst/>
              <a:ahLst/>
              <a:cxnLst/>
              <a:rect r="r" b="b" t="t" l="l"/>
              <a:pathLst>
                <a:path h="150552" w="949386">
                  <a:moveTo>
                    <a:pt x="0" y="0"/>
                  </a:moveTo>
                  <a:lnTo>
                    <a:pt x="949386" y="0"/>
                  </a:lnTo>
                  <a:lnTo>
                    <a:pt x="949386" y="150552"/>
                  </a:lnTo>
                  <a:lnTo>
                    <a:pt x="0" y="150552"/>
                  </a:lnTo>
                  <a:close/>
                </a:path>
              </a:pathLst>
            </a:custGeom>
            <a:solidFill>
              <a:srgbClr val="F6ECD5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62086" cy="163252"/>
            </a:xfrm>
            <a:custGeom>
              <a:avLst/>
              <a:gdLst/>
              <a:ahLst/>
              <a:cxnLst/>
              <a:rect r="r" b="b" t="t" l="l"/>
              <a:pathLst>
                <a:path h="163252" w="962086">
                  <a:moveTo>
                    <a:pt x="962086" y="163252"/>
                  </a:moveTo>
                  <a:lnTo>
                    <a:pt x="0" y="163252"/>
                  </a:lnTo>
                  <a:lnTo>
                    <a:pt x="0" y="0"/>
                  </a:lnTo>
                  <a:lnTo>
                    <a:pt x="962086" y="0"/>
                  </a:lnTo>
                  <a:lnTo>
                    <a:pt x="962086" y="163252"/>
                  </a:lnTo>
                  <a:close/>
                  <a:moveTo>
                    <a:pt x="12700" y="150552"/>
                  </a:moveTo>
                  <a:lnTo>
                    <a:pt x="949386" y="150552"/>
                  </a:lnTo>
                  <a:lnTo>
                    <a:pt x="949386" y="12700"/>
                  </a:lnTo>
                  <a:lnTo>
                    <a:pt x="12700" y="12700"/>
                  </a:lnTo>
                  <a:lnTo>
                    <a:pt x="12700" y="150552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6470860" y="3555320"/>
            <a:ext cx="4838310" cy="5735210"/>
            <a:chOff x="0" y="0"/>
            <a:chExt cx="26225437" cy="3108696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72390" y="72390"/>
              <a:ext cx="26080656" cy="30942185"/>
            </a:xfrm>
            <a:custGeom>
              <a:avLst/>
              <a:gdLst/>
              <a:ahLst/>
              <a:cxnLst/>
              <a:rect r="r" b="b" t="t" l="l"/>
              <a:pathLst>
                <a:path h="30942185" w="26080656">
                  <a:moveTo>
                    <a:pt x="0" y="0"/>
                  </a:moveTo>
                  <a:lnTo>
                    <a:pt x="26080656" y="0"/>
                  </a:lnTo>
                  <a:lnTo>
                    <a:pt x="26080656" y="30942185"/>
                  </a:lnTo>
                  <a:lnTo>
                    <a:pt x="0" y="30942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CD5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6225438" cy="31086965"/>
            </a:xfrm>
            <a:custGeom>
              <a:avLst/>
              <a:gdLst/>
              <a:ahLst/>
              <a:cxnLst/>
              <a:rect r="r" b="b" t="t" l="l"/>
              <a:pathLst>
                <a:path h="31086965" w="26225438">
                  <a:moveTo>
                    <a:pt x="26080656" y="30942186"/>
                  </a:moveTo>
                  <a:lnTo>
                    <a:pt x="26225438" y="30942186"/>
                  </a:lnTo>
                  <a:lnTo>
                    <a:pt x="26225438" y="31086965"/>
                  </a:lnTo>
                  <a:lnTo>
                    <a:pt x="26080656" y="31086965"/>
                  </a:lnTo>
                  <a:lnTo>
                    <a:pt x="26080656" y="3094218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942186"/>
                  </a:lnTo>
                  <a:lnTo>
                    <a:pt x="0" y="30942186"/>
                  </a:lnTo>
                  <a:lnTo>
                    <a:pt x="0" y="144780"/>
                  </a:lnTo>
                  <a:close/>
                  <a:moveTo>
                    <a:pt x="0" y="30942186"/>
                  </a:moveTo>
                  <a:lnTo>
                    <a:pt x="144780" y="30942186"/>
                  </a:lnTo>
                  <a:lnTo>
                    <a:pt x="144780" y="31086965"/>
                  </a:lnTo>
                  <a:lnTo>
                    <a:pt x="0" y="31086965"/>
                  </a:lnTo>
                  <a:lnTo>
                    <a:pt x="0" y="30942186"/>
                  </a:lnTo>
                  <a:close/>
                  <a:moveTo>
                    <a:pt x="26080656" y="144780"/>
                  </a:moveTo>
                  <a:lnTo>
                    <a:pt x="26225438" y="144780"/>
                  </a:lnTo>
                  <a:lnTo>
                    <a:pt x="26225438" y="30942186"/>
                  </a:lnTo>
                  <a:lnTo>
                    <a:pt x="26080656" y="30942186"/>
                  </a:lnTo>
                  <a:lnTo>
                    <a:pt x="26080656" y="144780"/>
                  </a:lnTo>
                  <a:close/>
                  <a:moveTo>
                    <a:pt x="144780" y="30942186"/>
                  </a:moveTo>
                  <a:lnTo>
                    <a:pt x="26080656" y="30942186"/>
                  </a:lnTo>
                  <a:lnTo>
                    <a:pt x="26080656" y="31086965"/>
                  </a:lnTo>
                  <a:lnTo>
                    <a:pt x="144780" y="31086965"/>
                  </a:lnTo>
                  <a:lnTo>
                    <a:pt x="144780" y="30942186"/>
                  </a:lnTo>
                  <a:close/>
                  <a:moveTo>
                    <a:pt x="26080656" y="0"/>
                  </a:moveTo>
                  <a:lnTo>
                    <a:pt x="26225438" y="0"/>
                  </a:lnTo>
                  <a:lnTo>
                    <a:pt x="26225438" y="144780"/>
                  </a:lnTo>
                  <a:lnTo>
                    <a:pt x="26080656" y="144780"/>
                  </a:lnTo>
                  <a:lnTo>
                    <a:pt x="2608065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6080656" y="0"/>
                  </a:lnTo>
                  <a:lnTo>
                    <a:pt x="2608065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7131510" y="3893356"/>
            <a:ext cx="4685630" cy="933759"/>
            <a:chOff x="0" y="0"/>
            <a:chExt cx="997646" cy="19881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48260" y="48260"/>
              <a:ext cx="949386" cy="150552"/>
            </a:xfrm>
            <a:custGeom>
              <a:avLst/>
              <a:gdLst/>
              <a:ahLst/>
              <a:cxnLst/>
              <a:rect r="r" b="b" t="t" l="l"/>
              <a:pathLst>
                <a:path h="150552" w="949386">
                  <a:moveTo>
                    <a:pt x="0" y="0"/>
                  </a:moveTo>
                  <a:lnTo>
                    <a:pt x="949386" y="0"/>
                  </a:lnTo>
                  <a:lnTo>
                    <a:pt x="949386" y="150552"/>
                  </a:lnTo>
                  <a:lnTo>
                    <a:pt x="0" y="150552"/>
                  </a:lnTo>
                  <a:close/>
                </a:path>
              </a:pathLst>
            </a:custGeom>
            <a:solidFill>
              <a:srgbClr val="E88D69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6350" y="6350"/>
              <a:ext cx="949386" cy="150552"/>
            </a:xfrm>
            <a:custGeom>
              <a:avLst/>
              <a:gdLst/>
              <a:ahLst/>
              <a:cxnLst/>
              <a:rect r="r" b="b" t="t" l="l"/>
              <a:pathLst>
                <a:path h="150552" w="949386">
                  <a:moveTo>
                    <a:pt x="0" y="0"/>
                  </a:moveTo>
                  <a:lnTo>
                    <a:pt x="949386" y="0"/>
                  </a:lnTo>
                  <a:lnTo>
                    <a:pt x="949386" y="150552"/>
                  </a:lnTo>
                  <a:lnTo>
                    <a:pt x="0" y="150552"/>
                  </a:lnTo>
                  <a:close/>
                </a:path>
              </a:pathLst>
            </a:custGeom>
            <a:solidFill>
              <a:srgbClr val="00A9A7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62086" cy="163252"/>
            </a:xfrm>
            <a:custGeom>
              <a:avLst/>
              <a:gdLst/>
              <a:ahLst/>
              <a:cxnLst/>
              <a:rect r="r" b="b" t="t" l="l"/>
              <a:pathLst>
                <a:path h="163252" w="962086">
                  <a:moveTo>
                    <a:pt x="962086" y="163252"/>
                  </a:moveTo>
                  <a:lnTo>
                    <a:pt x="0" y="163252"/>
                  </a:lnTo>
                  <a:lnTo>
                    <a:pt x="0" y="0"/>
                  </a:lnTo>
                  <a:lnTo>
                    <a:pt x="962086" y="0"/>
                  </a:lnTo>
                  <a:lnTo>
                    <a:pt x="962086" y="163252"/>
                  </a:lnTo>
                  <a:close/>
                  <a:moveTo>
                    <a:pt x="12700" y="150552"/>
                  </a:moveTo>
                  <a:lnTo>
                    <a:pt x="949386" y="150552"/>
                  </a:lnTo>
                  <a:lnTo>
                    <a:pt x="949386" y="12700"/>
                  </a:lnTo>
                  <a:lnTo>
                    <a:pt x="12700" y="12700"/>
                  </a:lnTo>
                  <a:lnTo>
                    <a:pt x="12700" y="150552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2223960" y="3555320"/>
            <a:ext cx="4838310" cy="5735210"/>
            <a:chOff x="0" y="0"/>
            <a:chExt cx="26225437" cy="3108696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72390" y="72390"/>
              <a:ext cx="26080656" cy="30942185"/>
            </a:xfrm>
            <a:custGeom>
              <a:avLst/>
              <a:gdLst/>
              <a:ahLst/>
              <a:cxnLst/>
              <a:rect r="r" b="b" t="t" l="l"/>
              <a:pathLst>
                <a:path h="30942185" w="26080656">
                  <a:moveTo>
                    <a:pt x="0" y="0"/>
                  </a:moveTo>
                  <a:lnTo>
                    <a:pt x="26080656" y="0"/>
                  </a:lnTo>
                  <a:lnTo>
                    <a:pt x="26080656" y="30942185"/>
                  </a:lnTo>
                  <a:lnTo>
                    <a:pt x="0" y="30942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A7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6225438" cy="31086965"/>
            </a:xfrm>
            <a:custGeom>
              <a:avLst/>
              <a:gdLst/>
              <a:ahLst/>
              <a:cxnLst/>
              <a:rect r="r" b="b" t="t" l="l"/>
              <a:pathLst>
                <a:path h="31086965" w="26225438">
                  <a:moveTo>
                    <a:pt x="26080656" y="30942186"/>
                  </a:moveTo>
                  <a:lnTo>
                    <a:pt x="26225438" y="30942186"/>
                  </a:lnTo>
                  <a:lnTo>
                    <a:pt x="26225438" y="31086965"/>
                  </a:lnTo>
                  <a:lnTo>
                    <a:pt x="26080656" y="31086965"/>
                  </a:lnTo>
                  <a:lnTo>
                    <a:pt x="26080656" y="3094218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942186"/>
                  </a:lnTo>
                  <a:lnTo>
                    <a:pt x="0" y="30942186"/>
                  </a:lnTo>
                  <a:lnTo>
                    <a:pt x="0" y="144780"/>
                  </a:lnTo>
                  <a:close/>
                  <a:moveTo>
                    <a:pt x="0" y="30942186"/>
                  </a:moveTo>
                  <a:lnTo>
                    <a:pt x="144780" y="30942186"/>
                  </a:lnTo>
                  <a:lnTo>
                    <a:pt x="144780" y="31086965"/>
                  </a:lnTo>
                  <a:lnTo>
                    <a:pt x="0" y="31086965"/>
                  </a:lnTo>
                  <a:lnTo>
                    <a:pt x="0" y="30942186"/>
                  </a:lnTo>
                  <a:close/>
                  <a:moveTo>
                    <a:pt x="26080656" y="144780"/>
                  </a:moveTo>
                  <a:lnTo>
                    <a:pt x="26225438" y="144780"/>
                  </a:lnTo>
                  <a:lnTo>
                    <a:pt x="26225438" y="30942186"/>
                  </a:lnTo>
                  <a:lnTo>
                    <a:pt x="26080656" y="30942186"/>
                  </a:lnTo>
                  <a:lnTo>
                    <a:pt x="26080656" y="144780"/>
                  </a:lnTo>
                  <a:close/>
                  <a:moveTo>
                    <a:pt x="144780" y="30942186"/>
                  </a:moveTo>
                  <a:lnTo>
                    <a:pt x="26080656" y="30942186"/>
                  </a:lnTo>
                  <a:lnTo>
                    <a:pt x="26080656" y="31086965"/>
                  </a:lnTo>
                  <a:lnTo>
                    <a:pt x="144780" y="31086965"/>
                  </a:lnTo>
                  <a:lnTo>
                    <a:pt x="144780" y="30942186"/>
                  </a:lnTo>
                  <a:close/>
                  <a:moveTo>
                    <a:pt x="26080656" y="0"/>
                  </a:moveTo>
                  <a:lnTo>
                    <a:pt x="26225438" y="0"/>
                  </a:lnTo>
                  <a:lnTo>
                    <a:pt x="26225438" y="144780"/>
                  </a:lnTo>
                  <a:lnTo>
                    <a:pt x="26080656" y="144780"/>
                  </a:lnTo>
                  <a:lnTo>
                    <a:pt x="2608065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6080656" y="0"/>
                  </a:lnTo>
                  <a:lnTo>
                    <a:pt x="2608065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2884610" y="3893356"/>
            <a:ext cx="4685630" cy="933759"/>
            <a:chOff x="0" y="0"/>
            <a:chExt cx="997646" cy="198812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48260" y="48260"/>
              <a:ext cx="949386" cy="150552"/>
            </a:xfrm>
            <a:custGeom>
              <a:avLst/>
              <a:gdLst/>
              <a:ahLst/>
              <a:cxnLst/>
              <a:rect r="r" b="b" t="t" l="l"/>
              <a:pathLst>
                <a:path h="150552" w="949386">
                  <a:moveTo>
                    <a:pt x="0" y="0"/>
                  </a:moveTo>
                  <a:lnTo>
                    <a:pt x="949386" y="0"/>
                  </a:lnTo>
                  <a:lnTo>
                    <a:pt x="949386" y="150552"/>
                  </a:lnTo>
                  <a:lnTo>
                    <a:pt x="0" y="150552"/>
                  </a:lnTo>
                  <a:close/>
                </a:path>
              </a:pathLst>
            </a:custGeom>
            <a:solidFill>
              <a:srgbClr val="E88D69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6350" y="6350"/>
              <a:ext cx="949386" cy="150552"/>
            </a:xfrm>
            <a:custGeom>
              <a:avLst/>
              <a:gdLst/>
              <a:ahLst/>
              <a:cxnLst/>
              <a:rect r="r" b="b" t="t" l="l"/>
              <a:pathLst>
                <a:path h="150552" w="949386">
                  <a:moveTo>
                    <a:pt x="0" y="0"/>
                  </a:moveTo>
                  <a:lnTo>
                    <a:pt x="949386" y="0"/>
                  </a:lnTo>
                  <a:lnTo>
                    <a:pt x="949386" y="150552"/>
                  </a:lnTo>
                  <a:lnTo>
                    <a:pt x="0" y="150552"/>
                  </a:lnTo>
                  <a:close/>
                </a:path>
              </a:pathLst>
            </a:custGeom>
            <a:solidFill>
              <a:srgbClr val="F6ECD5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962086" cy="163252"/>
            </a:xfrm>
            <a:custGeom>
              <a:avLst/>
              <a:gdLst/>
              <a:ahLst/>
              <a:cxnLst/>
              <a:rect r="r" b="b" t="t" l="l"/>
              <a:pathLst>
                <a:path h="163252" w="962086">
                  <a:moveTo>
                    <a:pt x="962086" y="163252"/>
                  </a:moveTo>
                  <a:lnTo>
                    <a:pt x="0" y="163252"/>
                  </a:lnTo>
                  <a:lnTo>
                    <a:pt x="0" y="0"/>
                  </a:lnTo>
                  <a:lnTo>
                    <a:pt x="962086" y="0"/>
                  </a:lnTo>
                  <a:lnTo>
                    <a:pt x="962086" y="163252"/>
                  </a:lnTo>
                  <a:close/>
                  <a:moveTo>
                    <a:pt x="12700" y="150552"/>
                  </a:moveTo>
                  <a:lnTo>
                    <a:pt x="949386" y="150552"/>
                  </a:lnTo>
                  <a:lnTo>
                    <a:pt x="949386" y="12700"/>
                  </a:lnTo>
                  <a:lnTo>
                    <a:pt x="12700" y="12700"/>
                  </a:lnTo>
                  <a:lnTo>
                    <a:pt x="12700" y="150552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23" id="23"/>
          <p:cNvSpPr/>
          <p:nvPr/>
        </p:nvSpPr>
        <p:spPr>
          <a:xfrm flipH="false" flipV="false" rot="0">
            <a:off x="16817610" y="9258300"/>
            <a:ext cx="1333165" cy="899815"/>
          </a:xfrm>
          <a:custGeom>
            <a:avLst/>
            <a:gdLst/>
            <a:ahLst/>
            <a:cxnLst/>
            <a:rect r="r" b="b" t="t" l="l"/>
            <a:pathLst>
              <a:path h="899815" w="1333165">
                <a:moveTo>
                  <a:pt x="0" y="0"/>
                </a:moveTo>
                <a:lnTo>
                  <a:pt x="1333165" y="0"/>
                </a:lnTo>
                <a:lnTo>
                  <a:pt x="1333165" y="899815"/>
                </a:lnTo>
                <a:lnTo>
                  <a:pt x="0" y="8998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554" r="0" b="-31604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705365" y="3968144"/>
            <a:ext cx="2795717" cy="563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Open Sans Extra Bold"/>
              </a:rPr>
              <a:t>Señal 4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99597" y="4996040"/>
            <a:ext cx="4474635" cy="371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74"/>
              </a:lnSpc>
            </a:pPr>
            <a:r>
              <a:rPr lang="en-US" sz="2499" spc="124">
                <a:solidFill>
                  <a:srgbClr val="000000"/>
                </a:solidFill>
                <a:latin typeface="Open Sans Light"/>
              </a:rPr>
              <a:t>A las personas con el mal de Alzheimer se les olvidan las fechas, estaciones del año y el paso del tiempo. Pueden tener dificultad en comprender algo si no está en proceso en ese instante. Es posible que se les olvide a veces dónde están y cómo llegaron allí.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458465" y="3968144"/>
            <a:ext cx="2795717" cy="563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Open Sans Extra Bold"/>
              </a:rPr>
              <a:t>Señal 5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708779" y="4996040"/>
            <a:ext cx="4295090" cy="3346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74"/>
              </a:lnSpc>
            </a:pPr>
            <a:r>
              <a:rPr lang="en-US" sz="2499" spc="124">
                <a:solidFill>
                  <a:srgbClr val="000000"/>
                </a:solidFill>
                <a:latin typeface="Open Sans Light"/>
              </a:rPr>
              <a:t>Para algunas personas, tener problemas de la vista es una señal del Alzheimer. Pueden tener dificultad para leer, juzgar distancias y determinar color o contraste, lo cual puede causar problemas para conducir un vehículo.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3211565" y="3968144"/>
            <a:ext cx="2795717" cy="563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Open Sans Extra Bold"/>
              </a:rPr>
              <a:t>Señal 6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2430946" y="4996040"/>
            <a:ext cx="4424338" cy="371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74"/>
              </a:lnSpc>
            </a:pPr>
            <a:r>
              <a:rPr lang="en-US" sz="2499" spc="124">
                <a:solidFill>
                  <a:srgbClr val="000000"/>
                </a:solidFill>
                <a:latin typeface="Open Sans Light"/>
              </a:rPr>
              <a:t>Los que padecen del Alzheimer pueden tener problemas en seguir o participar en una conversación. Es posible, también, que paren en medio de la conversación sin idea de cómo seguir o que repitan mucho lo que dicen.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3519879" y="781050"/>
            <a:ext cx="11248242" cy="2222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99"/>
              </a:lnSpc>
            </a:pPr>
            <a:r>
              <a:rPr lang="en-US" sz="12999">
                <a:solidFill>
                  <a:srgbClr val="FFFFFF"/>
                </a:solidFill>
                <a:latin typeface="Open Sans Extra Bold"/>
              </a:rPr>
              <a:t>Las 9 Señales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620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17760" y="3555320"/>
            <a:ext cx="4838310" cy="5735210"/>
            <a:chOff x="0" y="0"/>
            <a:chExt cx="26225437" cy="310869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26080656" cy="30942185"/>
            </a:xfrm>
            <a:custGeom>
              <a:avLst/>
              <a:gdLst/>
              <a:ahLst/>
              <a:cxnLst/>
              <a:rect r="r" b="b" t="t" l="l"/>
              <a:pathLst>
                <a:path h="30942185" w="26080656">
                  <a:moveTo>
                    <a:pt x="0" y="0"/>
                  </a:moveTo>
                  <a:lnTo>
                    <a:pt x="26080656" y="0"/>
                  </a:lnTo>
                  <a:lnTo>
                    <a:pt x="26080656" y="30942185"/>
                  </a:lnTo>
                  <a:lnTo>
                    <a:pt x="0" y="30942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A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6225438" cy="31086965"/>
            </a:xfrm>
            <a:custGeom>
              <a:avLst/>
              <a:gdLst/>
              <a:ahLst/>
              <a:cxnLst/>
              <a:rect r="r" b="b" t="t" l="l"/>
              <a:pathLst>
                <a:path h="31086965" w="26225438">
                  <a:moveTo>
                    <a:pt x="26080656" y="30942186"/>
                  </a:moveTo>
                  <a:lnTo>
                    <a:pt x="26225438" y="30942186"/>
                  </a:lnTo>
                  <a:lnTo>
                    <a:pt x="26225438" y="31086965"/>
                  </a:lnTo>
                  <a:lnTo>
                    <a:pt x="26080656" y="31086965"/>
                  </a:lnTo>
                  <a:lnTo>
                    <a:pt x="26080656" y="3094218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942186"/>
                  </a:lnTo>
                  <a:lnTo>
                    <a:pt x="0" y="30942186"/>
                  </a:lnTo>
                  <a:lnTo>
                    <a:pt x="0" y="144780"/>
                  </a:lnTo>
                  <a:close/>
                  <a:moveTo>
                    <a:pt x="0" y="30942186"/>
                  </a:moveTo>
                  <a:lnTo>
                    <a:pt x="144780" y="30942186"/>
                  </a:lnTo>
                  <a:lnTo>
                    <a:pt x="144780" y="31086965"/>
                  </a:lnTo>
                  <a:lnTo>
                    <a:pt x="0" y="31086965"/>
                  </a:lnTo>
                  <a:lnTo>
                    <a:pt x="0" y="30942186"/>
                  </a:lnTo>
                  <a:close/>
                  <a:moveTo>
                    <a:pt x="26080656" y="144780"/>
                  </a:moveTo>
                  <a:lnTo>
                    <a:pt x="26225438" y="144780"/>
                  </a:lnTo>
                  <a:lnTo>
                    <a:pt x="26225438" y="30942186"/>
                  </a:lnTo>
                  <a:lnTo>
                    <a:pt x="26080656" y="30942186"/>
                  </a:lnTo>
                  <a:lnTo>
                    <a:pt x="26080656" y="144780"/>
                  </a:lnTo>
                  <a:close/>
                  <a:moveTo>
                    <a:pt x="144780" y="30942186"/>
                  </a:moveTo>
                  <a:lnTo>
                    <a:pt x="26080656" y="30942186"/>
                  </a:lnTo>
                  <a:lnTo>
                    <a:pt x="26080656" y="31086965"/>
                  </a:lnTo>
                  <a:lnTo>
                    <a:pt x="144780" y="31086965"/>
                  </a:lnTo>
                  <a:lnTo>
                    <a:pt x="144780" y="30942186"/>
                  </a:lnTo>
                  <a:close/>
                  <a:moveTo>
                    <a:pt x="26080656" y="0"/>
                  </a:moveTo>
                  <a:lnTo>
                    <a:pt x="26225438" y="0"/>
                  </a:lnTo>
                  <a:lnTo>
                    <a:pt x="26225438" y="144780"/>
                  </a:lnTo>
                  <a:lnTo>
                    <a:pt x="26080656" y="144780"/>
                  </a:lnTo>
                  <a:lnTo>
                    <a:pt x="2608065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6080656" y="0"/>
                  </a:lnTo>
                  <a:lnTo>
                    <a:pt x="2608065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378410" y="3893356"/>
            <a:ext cx="4685630" cy="933759"/>
            <a:chOff x="0" y="0"/>
            <a:chExt cx="997646" cy="19881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48260" y="48260"/>
              <a:ext cx="949386" cy="150552"/>
            </a:xfrm>
            <a:custGeom>
              <a:avLst/>
              <a:gdLst/>
              <a:ahLst/>
              <a:cxnLst/>
              <a:rect r="r" b="b" t="t" l="l"/>
              <a:pathLst>
                <a:path h="150552" w="949386">
                  <a:moveTo>
                    <a:pt x="0" y="0"/>
                  </a:moveTo>
                  <a:lnTo>
                    <a:pt x="949386" y="0"/>
                  </a:lnTo>
                  <a:lnTo>
                    <a:pt x="949386" y="150552"/>
                  </a:lnTo>
                  <a:lnTo>
                    <a:pt x="0" y="150552"/>
                  </a:lnTo>
                  <a:close/>
                </a:path>
              </a:pathLst>
            </a:custGeom>
            <a:solidFill>
              <a:srgbClr val="E88D69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6350" y="6350"/>
              <a:ext cx="949386" cy="150552"/>
            </a:xfrm>
            <a:custGeom>
              <a:avLst/>
              <a:gdLst/>
              <a:ahLst/>
              <a:cxnLst/>
              <a:rect r="r" b="b" t="t" l="l"/>
              <a:pathLst>
                <a:path h="150552" w="949386">
                  <a:moveTo>
                    <a:pt x="0" y="0"/>
                  </a:moveTo>
                  <a:lnTo>
                    <a:pt x="949386" y="0"/>
                  </a:lnTo>
                  <a:lnTo>
                    <a:pt x="949386" y="150552"/>
                  </a:lnTo>
                  <a:lnTo>
                    <a:pt x="0" y="150552"/>
                  </a:lnTo>
                  <a:close/>
                </a:path>
              </a:pathLst>
            </a:custGeom>
            <a:solidFill>
              <a:srgbClr val="F6ECD5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62086" cy="163252"/>
            </a:xfrm>
            <a:custGeom>
              <a:avLst/>
              <a:gdLst/>
              <a:ahLst/>
              <a:cxnLst/>
              <a:rect r="r" b="b" t="t" l="l"/>
              <a:pathLst>
                <a:path h="163252" w="962086">
                  <a:moveTo>
                    <a:pt x="962086" y="163252"/>
                  </a:moveTo>
                  <a:lnTo>
                    <a:pt x="0" y="163252"/>
                  </a:lnTo>
                  <a:lnTo>
                    <a:pt x="0" y="0"/>
                  </a:lnTo>
                  <a:lnTo>
                    <a:pt x="962086" y="0"/>
                  </a:lnTo>
                  <a:lnTo>
                    <a:pt x="962086" y="163252"/>
                  </a:lnTo>
                  <a:close/>
                  <a:moveTo>
                    <a:pt x="12700" y="150552"/>
                  </a:moveTo>
                  <a:lnTo>
                    <a:pt x="949386" y="150552"/>
                  </a:lnTo>
                  <a:lnTo>
                    <a:pt x="949386" y="12700"/>
                  </a:lnTo>
                  <a:lnTo>
                    <a:pt x="12700" y="12700"/>
                  </a:lnTo>
                  <a:lnTo>
                    <a:pt x="12700" y="150552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6470860" y="3555320"/>
            <a:ext cx="4838310" cy="5735210"/>
            <a:chOff x="0" y="0"/>
            <a:chExt cx="26225437" cy="3108696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72390" y="72390"/>
              <a:ext cx="26080656" cy="30942185"/>
            </a:xfrm>
            <a:custGeom>
              <a:avLst/>
              <a:gdLst/>
              <a:ahLst/>
              <a:cxnLst/>
              <a:rect r="r" b="b" t="t" l="l"/>
              <a:pathLst>
                <a:path h="30942185" w="26080656">
                  <a:moveTo>
                    <a:pt x="0" y="0"/>
                  </a:moveTo>
                  <a:lnTo>
                    <a:pt x="26080656" y="0"/>
                  </a:lnTo>
                  <a:lnTo>
                    <a:pt x="26080656" y="30942185"/>
                  </a:lnTo>
                  <a:lnTo>
                    <a:pt x="0" y="30942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CD5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6225438" cy="31086965"/>
            </a:xfrm>
            <a:custGeom>
              <a:avLst/>
              <a:gdLst/>
              <a:ahLst/>
              <a:cxnLst/>
              <a:rect r="r" b="b" t="t" l="l"/>
              <a:pathLst>
                <a:path h="31086965" w="26225438">
                  <a:moveTo>
                    <a:pt x="26080656" y="30942186"/>
                  </a:moveTo>
                  <a:lnTo>
                    <a:pt x="26225438" y="30942186"/>
                  </a:lnTo>
                  <a:lnTo>
                    <a:pt x="26225438" y="31086965"/>
                  </a:lnTo>
                  <a:lnTo>
                    <a:pt x="26080656" y="31086965"/>
                  </a:lnTo>
                  <a:lnTo>
                    <a:pt x="26080656" y="3094218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942186"/>
                  </a:lnTo>
                  <a:lnTo>
                    <a:pt x="0" y="30942186"/>
                  </a:lnTo>
                  <a:lnTo>
                    <a:pt x="0" y="144780"/>
                  </a:lnTo>
                  <a:close/>
                  <a:moveTo>
                    <a:pt x="0" y="30942186"/>
                  </a:moveTo>
                  <a:lnTo>
                    <a:pt x="144780" y="30942186"/>
                  </a:lnTo>
                  <a:lnTo>
                    <a:pt x="144780" y="31086965"/>
                  </a:lnTo>
                  <a:lnTo>
                    <a:pt x="0" y="31086965"/>
                  </a:lnTo>
                  <a:lnTo>
                    <a:pt x="0" y="30942186"/>
                  </a:lnTo>
                  <a:close/>
                  <a:moveTo>
                    <a:pt x="26080656" y="144780"/>
                  </a:moveTo>
                  <a:lnTo>
                    <a:pt x="26225438" y="144780"/>
                  </a:lnTo>
                  <a:lnTo>
                    <a:pt x="26225438" y="30942186"/>
                  </a:lnTo>
                  <a:lnTo>
                    <a:pt x="26080656" y="30942186"/>
                  </a:lnTo>
                  <a:lnTo>
                    <a:pt x="26080656" y="144780"/>
                  </a:lnTo>
                  <a:close/>
                  <a:moveTo>
                    <a:pt x="144780" y="30942186"/>
                  </a:moveTo>
                  <a:lnTo>
                    <a:pt x="26080656" y="30942186"/>
                  </a:lnTo>
                  <a:lnTo>
                    <a:pt x="26080656" y="31086965"/>
                  </a:lnTo>
                  <a:lnTo>
                    <a:pt x="144780" y="31086965"/>
                  </a:lnTo>
                  <a:lnTo>
                    <a:pt x="144780" y="30942186"/>
                  </a:lnTo>
                  <a:close/>
                  <a:moveTo>
                    <a:pt x="26080656" y="0"/>
                  </a:moveTo>
                  <a:lnTo>
                    <a:pt x="26225438" y="0"/>
                  </a:lnTo>
                  <a:lnTo>
                    <a:pt x="26225438" y="144780"/>
                  </a:lnTo>
                  <a:lnTo>
                    <a:pt x="26080656" y="144780"/>
                  </a:lnTo>
                  <a:lnTo>
                    <a:pt x="2608065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6080656" y="0"/>
                  </a:lnTo>
                  <a:lnTo>
                    <a:pt x="2608065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7131510" y="3893356"/>
            <a:ext cx="4685630" cy="933759"/>
            <a:chOff x="0" y="0"/>
            <a:chExt cx="997646" cy="19881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48260" y="48260"/>
              <a:ext cx="949386" cy="150552"/>
            </a:xfrm>
            <a:custGeom>
              <a:avLst/>
              <a:gdLst/>
              <a:ahLst/>
              <a:cxnLst/>
              <a:rect r="r" b="b" t="t" l="l"/>
              <a:pathLst>
                <a:path h="150552" w="949386">
                  <a:moveTo>
                    <a:pt x="0" y="0"/>
                  </a:moveTo>
                  <a:lnTo>
                    <a:pt x="949386" y="0"/>
                  </a:lnTo>
                  <a:lnTo>
                    <a:pt x="949386" y="150552"/>
                  </a:lnTo>
                  <a:lnTo>
                    <a:pt x="0" y="150552"/>
                  </a:lnTo>
                  <a:close/>
                </a:path>
              </a:pathLst>
            </a:custGeom>
            <a:solidFill>
              <a:srgbClr val="E88D69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6350" y="6350"/>
              <a:ext cx="949386" cy="150552"/>
            </a:xfrm>
            <a:custGeom>
              <a:avLst/>
              <a:gdLst/>
              <a:ahLst/>
              <a:cxnLst/>
              <a:rect r="r" b="b" t="t" l="l"/>
              <a:pathLst>
                <a:path h="150552" w="949386">
                  <a:moveTo>
                    <a:pt x="0" y="0"/>
                  </a:moveTo>
                  <a:lnTo>
                    <a:pt x="949386" y="0"/>
                  </a:lnTo>
                  <a:lnTo>
                    <a:pt x="949386" y="150552"/>
                  </a:lnTo>
                  <a:lnTo>
                    <a:pt x="0" y="150552"/>
                  </a:lnTo>
                  <a:close/>
                </a:path>
              </a:pathLst>
            </a:custGeom>
            <a:solidFill>
              <a:srgbClr val="00A9A7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62086" cy="163252"/>
            </a:xfrm>
            <a:custGeom>
              <a:avLst/>
              <a:gdLst/>
              <a:ahLst/>
              <a:cxnLst/>
              <a:rect r="r" b="b" t="t" l="l"/>
              <a:pathLst>
                <a:path h="163252" w="962086">
                  <a:moveTo>
                    <a:pt x="962086" y="163252"/>
                  </a:moveTo>
                  <a:lnTo>
                    <a:pt x="0" y="163252"/>
                  </a:lnTo>
                  <a:lnTo>
                    <a:pt x="0" y="0"/>
                  </a:lnTo>
                  <a:lnTo>
                    <a:pt x="962086" y="0"/>
                  </a:lnTo>
                  <a:lnTo>
                    <a:pt x="962086" y="163252"/>
                  </a:lnTo>
                  <a:close/>
                  <a:moveTo>
                    <a:pt x="12700" y="150552"/>
                  </a:moveTo>
                  <a:lnTo>
                    <a:pt x="949386" y="150552"/>
                  </a:lnTo>
                  <a:lnTo>
                    <a:pt x="949386" y="12700"/>
                  </a:lnTo>
                  <a:lnTo>
                    <a:pt x="12700" y="12700"/>
                  </a:lnTo>
                  <a:lnTo>
                    <a:pt x="12700" y="150552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2223960" y="3555320"/>
            <a:ext cx="4838310" cy="5735210"/>
            <a:chOff x="0" y="0"/>
            <a:chExt cx="26225437" cy="3108696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72390" y="72390"/>
              <a:ext cx="26080656" cy="30942185"/>
            </a:xfrm>
            <a:custGeom>
              <a:avLst/>
              <a:gdLst/>
              <a:ahLst/>
              <a:cxnLst/>
              <a:rect r="r" b="b" t="t" l="l"/>
              <a:pathLst>
                <a:path h="30942185" w="26080656">
                  <a:moveTo>
                    <a:pt x="0" y="0"/>
                  </a:moveTo>
                  <a:lnTo>
                    <a:pt x="26080656" y="0"/>
                  </a:lnTo>
                  <a:lnTo>
                    <a:pt x="26080656" y="30942185"/>
                  </a:lnTo>
                  <a:lnTo>
                    <a:pt x="0" y="30942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A7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6225438" cy="31086965"/>
            </a:xfrm>
            <a:custGeom>
              <a:avLst/>
              <a:gdLst/>
              <a:ahLst/>
              <a:cxnLst/>
              <a:rect r="r" b="b" t="t" l="l"/>
              <a:pathLst>
                <a:path h="31086965" w="26225438">
                  <a:moveTo>
                    <a:pt x="26080656" y="30942186"/>
                  </a:moveTo>
                  <a:lnTo>
                    <a:pt x="26225438" y="30942186"/>
                  </a:lnTo>
                  <a:lnTo>
                    <a:pt x="26225438" y="31086965"/>
                  </a:lnTo>
                  <a:lnTo>
                    <a:pt x="26080656" y="31086965"/>
                  </a:lnTo>
                  <a:lnTo>
                    <a:pt x="26080656" y="3094218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942186"/>
                  </a:lnTo>
                  <a:lnTo>
                    <a:pt x="0" y="30942186"/>
                  </a:lnTo>
                  <a:lnTo>
                    <a:pt x="0" y="144780"/>
                  </a:lnTo>
                  <a:close/>
                  <a:moveTo>
                    <a:pt x="0" y="30942186"/>
                  </a:moveTo>
                  <a:lnTo>
                    <a:pt x="144780" y="30942186"/>
                  </a:lnTo>
                  <a:lnTo>
                    <a:pt x="144780" y="31086965"/>
                  </a:lnTo>
                  <a:lnTo>
                    <a:pt x="0" y="31086965"/>
                  </a:lnTo>
                  <a:lnTo>
                    <a:pt x="0" y="30942186"/>
                  </a:lnTo>
                  <a:close/>
                  <a:moveTo>
                    <a:pt x="26080656" y="144780"/>
                  </a:moveTo>
                  <a:lnTo>
                    <a:pt x="26225438" y="144780"/>
                  </a:lnTo>
                  <a:lnTo>
                    <a:pt x="26225438" y="30942186"/>
                  </a:lnTo>
                  <a:lnTo>
                    <a:pt x="26080656" y="30942186"/>
                  </a:lnTo>
                  <a:lnTo>
                    <a:pt x="26080656" y="144780"/>
                  </a:lnTo>
                  <a:close/>
                  <a:moveTo>
                    <a:pt x="144780" y="30942186"/>
                  </a:moveTo>
                  <a:lnTo>
                    <a:pt x="26080656" y="30942186"/>
                  </a:lnTo>
                  <a:lnTo>
                    <a:pt x="26080656" y="31086965"/>
                  </a:lnTo>
                  <a:lnTo>
                    <a:pt x="144780" y="31086965"/>
                  </a:lnTo>
                  <a:lnTo>
                    <a:pt x="144780" y="30942186"/>
                  </a:lnTo>
                  <a:close/>
                  <a:moveTo>
                    <a:pt x="26080656" y="0"/>
                  </a:moveTo>
                  <a:lnTo>
                    <a:pt x="26225438" y="0"/>
                  </a:lnTo>
                  <a:lnTo>
                    <a:pt x="26225438" y="144780"/>
                  </a:lnTo>
                  <a:lnTo>
                    <a:pt x="26080656" y="144780"/>
                  </a:lnTo>
                  <a:lnTo>
                    <a:pt x="2608065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6080656" y="0"/>
                  </a:lnTo>
                  <a:lnTo>
                    <a:pt x="2608065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2884610" y="3893356"/>
            <a:ext cx="4685630" cy="933759"/>
            <a:chOff x="0" y="0"/>
            <a:chExt cx="997646" cy="198812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48260" y="48260"/>
              <a:ext cx="949386" cy="150552"/>
            </a:xfrm>
            <a:custGeom>
              <a:avLst/>
              <a:gdLst/>
              <a:ahLst/>
              <a:cxnLst/>
              <a:rect r="r" b="b" t="t" l="l"/>
              <a:pathLst>
                <a:path h="150552" w="949386">
                  <a:moveTo>
                    <a:pt x="0" y="0"/>
                  </a:moveTo>
                  <a:lnTo>
                    <a:pt x="949386" y="0"/>
                  </a:lnTo>
                  <a:lnTo>
                    <a:pt x="949386" y="150552"/>
                  </a:lnTo>
                  <a:lnTo>
                    <a:pt x="0" y="150552"/>
                  </a:lnTo>
                  <a:close/>
                </a:path>
              </a:pathLst>
            </a:custGeom>
            <a:solidFill>
              <a:srgbClr val="E88D69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6350" y="6350"/>
              <a:ext cx="949386" cy="150552"/>
            </a:xfrm>
            <a:custGeom>
              <a:avLst/>
              <a:gdLst/>
              <a:ahLst/>
              <a:cxnLst/>
              <a:rect r="r" b="b" t="t" l="l"/>
              <a:pathLst>
                <a:path h="150552" w="949386">
                  <a:moveTo>
                    <a:pt x="0" y="0"/>
                  </a:moveTo>
                  <a:lnTo>
                    <a:pt x="949386" y="0"/>
                  </a:lnTo>
                  <a:lnTo>
                    <a:pt x="949386" y="150552"/>
                  </a:lnTo>
                  <a:lnTo>
                    <a:pt x="0" y="150552"/>
                  </a:lnTo>
                  <a:close/>
                </a:path>
              </a:pathLst>
            </a:custGeom>
            <a:solidFill>
              <a:srgbClr val="F6ECD5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962086" cy="163252"/>
            </a:xfrm>
            <a:custGeom>
              <a:avLst/>
              <a:gdLst/>
              <a:ahLst/>
              <a:cxnLst/>
              <a:rect r="r" b="b" t="t" l="l"/>
              <a:pathLst>
                <a:path h="163252" w="962086">
                  <a:moveTo>
                    <a:pt x="962086" y="163252"/>
                  </a:moveTo>
                  <a:lnTo>
                    <a:pt x="0" y="163252"/>
                  </a:lnTo>
                  <a:lnTo>
                    <a:pt x="0" y="0"/>
                  </a:lnTo>
                  <a:lnTo>
                    <a:pt x="962086" y="0"/>
                  </a:lnTo>
                  <a:lnTo>
                    <a:pt x="962086" y="163252"/>
                  </a:lnTo>
                  <a:close/>
                  <a:moveTo>
                    <a:pt x="12700" y="150552"/>
                  </a:moveTo>
                  <a:lnTo>
                    <a:pt x="949386" y="150552"/>
                  </a:lnTo>
                  <a:lnTo>
                    <a:pt x="949386" y="12700"/>
                  </a:lnTo>
                  <a:lnTo>
                    <a:pt x="12700" y="12700"/>
                  </a:lnTo>
                  <a:lnTo>
                    <a:pt x="12700" y="150552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23" id="23"/>
          <p:cNvSpPr/>
          <p:nvPr/>
        </p:nvSpPr>
        <p:spPr>
          <a:xfrm flipH="false" flipV="false" rot="0">
            <a:off x="16817610" y="9258300"/>
            <a:ext cx="1333165" cy="899815"/>
          </a:xfrm>
          <a:custGeom>
            <a:avLst/>
            <a:gdLst/>
            <a:ahLst/>
            <a:cxnLst/>
            <a:rect r="r" b="b" t="t" l="l"/>
            <a:pathLst>
              <a:path h="899815" w="1333165">
                <a:moveTo>
                  <a:pt x="0" y="0"/>
                </a:moveTo>
                <a:lnTo>
                  <a:pt x="1333165" y="0"/>
                </a:lnTo>
                <a:lnTo>
                  <a:pt x="1333165" y="899815"/>
                </a:lnTo>
                <a:lnTo>
                  <a:pt x="0" y="8998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554" r="0" b="-31604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705365" y="3968144"/>
            <a:ext cx="2795717" cy="563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Open Sans Extra Bold"/>
              </a:rPr>
              <a:t>Señal 7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65906" y="4797425"/>
            <a:ext cx="4474635" cy="4460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74"/>
              </a:lnSpc>
            </a:pPr>
            <a:r>
              <a:rPr lang="en-US" sz="2499" spc="124">
                <a:solidFill>
                  <a:srgbClr val="000000"/>
                </a:solidFill>
                <a:latin typeface="Open Sans Light"/>
              </a:rPr>
              <a:t>Una persona con el Alzheimer suele colocar cosas fuera de lugar. Se les puede perder cosas sin poder recordar lo que hicieron para poder encontrarlas. A veces, es posible que acusen a los demás de robarles. Esto puede ocurrir más frecuentemente con el tiempo.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458465" y="3968144"/>
            <a:ext cx="2795717" cy="563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Open Sans Extra Bold"/>
              </a:rPr>
              <a:t>Señal 8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742470" y="4996040"/>
            <a:ext cx="4295090" cy="371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74"/>
              </a:lnSpc>
            </a:pPr>
            <a:r>
              <a:rPr lang="en-US" sz="2499" spc="124">
                <a:solidFill>
                  <a:srgbClr val="000000"/>
                </a:solidFill>
                <a:latin typeface="Open Sans Light"/>
              </a:rPr>
              <a:t>Las personas que padecen del Alzheimer pueden experimentar cambios en el juicio o en toma de decisiones. Por ejemplo, es posible que regalen grandes cantidades de dinero. Puede ser que presten menos atención al aseo personal.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3211565" y="3968144"/>
            <a:ext cx="2795717" cy="563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Open Sans Extra Bold"/>
              </a:rPr>
              <a:t>Señal 9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2393272" y="4877041"/>
            <a:ext cx="4424338" cy="4336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56"/>
              </a:lnSpc>
            </a:pPr>
            <a:r>
              <a:rPr lang="en-US" sz="2400" spc="120">
                <a:solidFill>
                  <a:srgbClr val="000000"/>
                </a:solidFill>
                <a:latin typeface="Open Sans Light"/>
              </a:rPr>
              <a:t>Una persona con la enfermedad de Alzheimer puede empezar a perder la iniciativa para ejercer pasatiempos, actividades sociales, proyectos en el trabajo o deportes. Es posible que tengan dificultad en entender los hechos recientes de su equipo favorito o en cómo ejercer su pasatiempo favorito.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3519879" y="781050"/>
            <a:ext cx="11248242" cy="2222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99"/>
              </a:lnSpc>
            </a:pPr>
            <a:r>
              <a:rPr lang="en-US" sz="12999">
                <a:solidFill>
                  <a:srgbClr val="FFFFFF"/>
                </a:solidFill>
                <a:latin typeface="Open Sans Extra Bold"/>
              </a:rPr>
              <a:t>Las 9 Señales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620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760415">
            <a:off x="8244448" y="9445282"/>
            <a:ext cx="1040040" cy="1225378"/>
          </a:xfrm>
          <a:custGeom>
            <a:avLst/>
            <a:gdLst/>
            <a:ahLst/>
            <a:cxnLst/>
            <a:rect r="r" b="b" t="t" l="l"/>
            <a:pathLst>
              <a:path h="1225378" w="1040040">
                <a:moveTo>
                  <a:pt x="0" y="0"/>
                </a:moveTo>
                <a:lnTo>
                  <a:pt x="1040040" y="0"/>
                </a:lnTo>
                <a:lnTo>
                  <a:pt x="1040040" y="1225378"/>
                </a:lnTo>
                <a:lnTo>
                  <a:pt x="0" y="12253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3141339">
            <a:off x="-2040373" y="7704433"/>
            <a:ext cx="3673394" cy="4114800"/>
          </a:xfrm>
          <a:custGeom>
            <a:avLst/>
            <a:gdLst/>
            <a:ahLst/>
            <a:cxnLst/>
            <a:rect r="r" b="b" t="t" l="l"/>
            <a:pathLst>
              <a:path h="4114800" w="3673394">
                <a:moveTo>
                  <a:pt x="0" y="0"/>
                </a:moveTo>
                <a:lnTo>
                  <a:pt x="3673394" y="0"/>
                </a:lnTo>
                <a:lnTo>
                  <a:pt x="36733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829969">
            <a:off x="12804832" y="7449564"/>
            <a:ext cx="7138484" cy="4114800"/>
          </a:xfrm>
          <a:custGeom>
            <a:avLst/>
            <a:gdLst/>
            <a:ahLst/>
            <a:cxnLst/>
            <a:rect r="r" b="b" t="t" l="l"/>
            <a:pathLst>
              <a:path h="4114800" w="7138484">
                <a:moveTo>
                  <a:pt x="0" y="0"/>
                </a:moveTo>
                <a:lnTo>
                  <a:pt x="7138485" y="0"/>
                </a:lnTo>
                <a:lnTo>
                  <a:pt x="71384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811897" y="1674640"/>
            <a:ext cx="14328084" cy="7304458"/>
            <a:chOff x="0" y="0"/>
            <a:chExt cx="77663535" cy="3959287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72390" y="72390"/>
              <a:ext cx="77518756" cy="39448094"/>
            </a:xfrm>
            <a:custGeom>
              <a:avLst/>
              <a:gdLst/>
              <a:ahLst/>
              <a:cxnLst/>
              <a:rect r="r" b="b" t="t" l="l"/>
              <a:pathLst>
                <a:path h="39448094" w="77518756">
                  <a:moveTo>
                    <a:pt x="0" y="0"/>
                  </a:moveTo>
                  <a:lnTo>
                    <a:pt x="77518756" y="0"/>
                  </a:lnTo>
                  <a:lnTo>
                    <a:pt x="77518756" y="39448094"/>
                  </a:lnTo>
                  <a:lnTo>
                    <a:pt x="0" y="394480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CDA2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7663532" cy="39592873"/>
            </a:xfrm>
            <a:custGeom>
              <a:avLst/>
              <a:gdLst/>
              <a:ahLst/>
              <a:cxnLst/>
              <a:rect r="r" b="b" t="t" l="l"/>
              <a:pathLst>
                <a:path h="39592873" w="77663532">
                  <a:moveTo>
                    <a:pt x="77518754" y="39448094"/>
                  </a:moveTo>
                  <a:lnTo>
                    <a:pt x="77663532" y="39448094"/>
                  </a:lnTo>
                  <a:lnTo>
                    <a:pt x="77663532" y="39592873"/>
                  </a:lnTo>
                  <a:lnTo>
                    <a:pt x="77518754" y="39592873"/>
                  </a:lnTo>
                  <a:lnTo>
                    <a:pt x="77518754" y="3944809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448094"/>
                  </a:lnTo>
                  <a:lnTo>
                    <a:pt x="0" y="39448094"/>
                  </a:lnTo>
                  <a:lnTo>
                    <a:pt x="0" y="144780"/>
                  </a:lnTo>
                  <a:close/>
                  <a:moveTo>
                    <a:pt x="0" y="39448094"/>
                  </a:moveTo>
                  <a:lnTo>
                    <a:pt x="144780" y="39448094"/>
                  </a:lnTo>
                  <a:lnTo>
                    <a:pt x="144780" y="39592873"/>
                  </a:lnTo>
                  <a:lnTo>
                    <a:pt x="0" y="39592873"/>
                  </a:lnTo>
                  <a:lnTo>
                    <a:pt x="0" y="39448094"/>
                  </a:lnTo>
                  <a:close/>
                  <a:moveTo>
                    <a:pt x="77518754" y="144780"/>
                  </a:moveTo>
                  <a:lnTo>
                    <a:pt x="77663532" y="144780"/>
                  </a:lnTo>
                  <a:lnTo>
                    <a:pt x="77663532" y="39448094"/>
                  </a:lnTo>
                  <a:lnTo>
                    <a:pt x="77518754" y="39448094"/>
                  </a:lnTo>
                  <a:lnTo>
                    <a:pt x="77518754" y="144780"/>
                  </a:lnTo>
                  <a:close/>
                  <a:moveTo>
                    <a:pt x="144780" y="39448094"/>
                  </a:moveTo>
                  <a:lnTo>
                    <a:pt x="77518754" y="39448094"/>
                  </a:lnTo>
                  <a:lnTo>
                    <a:pt x="77518754" y="39592873"/>
                  </a:lnTo>
                  <a:lnTo>
                    <a:pt x="144780" y="39592873"/>
                  </a:lnTo>
                  <a:lnTo>
                    <a:pt x="144780" y="39448094"/>
                  </a:lnTo>
                  <a:close/>
                  <a:moveTo>
                    <a:pt x="77518754" y="0"/>
                  </a:moveTo>
                  <a:lnTo>
                    <a:pt x="77663532" y="0"/>
                  </a:lnTo>
                  <a:lnTo>
                    <a:pt x="77663532" y="144780"/>
                  </a:lnTo>
                  <a:lnTo>
                    <a:pt x="77518754" y="144780"/>
                  </a:lnTo>
                  <a:lnTo>
                    <a:pt x="7751875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7518754" y="0"/>
                  </a:lnTo>
                  <a:lnTo>
                    <a:pt x="7751875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9333766" y="2440613"/>
            <a:ext cx="6322057" cy="5772512"/>
            <a:chOff x="0" y="0"/>
            <a:chExt cx="34267896" cy="3128915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72390" y="72390"/>
              <a:ext cx="34123117" cy="31144374"/>
            </a:xfrm>
            <a:custGeom>
              <a:avLst/>
              <a:gdLst/>
              <a:ahLst/>
              <a:cxnLst/>
              <a:rect r="r" b="b" t="t" l="l"/>
              <a:pathLst>
                <a:path h="31144374" w="34123117">
                  <a:moveTo>
                    <a:pt x="0" y="0"/>
                  </a:moveTo>
                  <a:lnTo>
                    <a:pt x="34123117" y="0"/>
                  </a:lnTo>
                  <a:lnTo>
                    <a:pt x="34123117" y="31144374"/>
                  </a:lnTo>
                  <a:lnTo>
                    <a:pt x="0" y="311443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CD5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4267896" cy="31289157"/>
            </a:xfrm>
            <a:custGeom>
              <a:avLst/>
              <a:gdLst/>
              <a:ahLst/>
              <a:cxnLst/>
              <a:rect r="r" b="b" t="t" l="l"/>
              <a:pathLst>
                <a:path h="31289157" w="34267896">
                  <a:moveTo>
                    <a:pt x="34123117" y="31144375"/>
                  </a:moveTo>
                  <a:lnTo>
                    <a:pt x="34267896" y="31144375"/>
                  </a:lnTo>
                  <a:lnTo>
                    <a:pt x="34267896" y="31289157"/>
                  </a:lnTo>
                  <a:lnTo>
                    <a:pt x="34123117" y="31289157"/>
                  </a:lnTo>
                  <a:lnTo>
                    <a:pt x="34123117" y="3114437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1144375"/>
                  </a:lnTo>
                  <a:lnTo>
                    <a:pt x="0" y="31144375"/>
                  </a:lnTo>
                  <a:lnTo>
                    <a:pt x="0" y="144780"/>
                  </a:lnTo>
                  <a:close/>
                  <a:moveTo>
                    <a:pt x="0" y="31144375"/>
                  </a:moveTo>
                  <a:lnTo>
                    <a:pt x="144780" y="31144375"/>
                  </a:lnTo>
                  <a:lnTo>
                    <a:pt x="144780" y="31289157"/>
                  </a:lnTo>
                  <a:lnTo>
                    <a:pt x="0" y="31289157"/>
                  </a:lnTo>
                  <a:lnTo>
                    <a:pt x="0" y="31144375"/>
                  </a:lnTo>
                  <a:close/>
                  <a:moveTo>
                    <a:pt x="34123117" y="144780"/>
                  </a:moveTo>
                  <a:lnTo>
                    <a:pt x="34267896" y="144780"/>
                  </a:lnTo>
                  <a:lnTo>
                    <a:pt x="34267896" y="31144375"/>
                  </a:lnTo>
                  <a:lnTo>
                    <a:pt x="34123117" y="31144375"/>
                  </a:lnTo>
                  <a:lnTo>
                    <a:pt x="34123117" y="144780"/>
                  </a:lnTo>
                  <a:close/>
                  <a:moveTo>
                    <a:pt x="144780" y="31144375"/>
                  </a:moveTo>
                  <a:lnTo>
                    <a:pt x="34123117" y="31144375"/>
                  </a:lnTo>
                  <a:lnTo>
                    <a:pt x="34123117" y="31289157"/>
                  </a:lnTo>
                  <a:lnTo>
                    <a:pt x="144780" y="31289157"/>
                  </a:lnTo>
                  <a:lnTo>
                    <a:pt x="144780" y="31144375"/>
                  </a:lnTo>
                  <a:close/>
                  <a:moveTo>
                    <a:pt x="34123117" y="0"/>
                  </a:moveTo>
                  <a:lnTo>
                    <a:pt x="34267896" y="0"/>
                  </a:lnTo>
                  <a:lnTo>
                    <a:pt x="34267896" y="144780"/>
                  </a:lnTo>
                  <a:lnTo>
                    <a:pt x="34123117" y="144780"/>
                  </a:lnTo>
                  <a:lnTo>
                    <a:pt x="3412311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4123117" y="0"/>
                  </a:lnTo>
                  <a:lnTo>
                    <a:pt x="3412311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2547186" y="2440613"/>
            <a:ext cx="6322057" cy="5772512"/>
            <a:chOff x="0" y="0"/>
            <a:chExt cx="34267896" cy="3128915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72390" y="72390"/>
              <a:ext cx="34123117" cy="31144374"/>
            </a:xfrm>
            <a:custGeom>
              <a:avLst/>
              <a:gdLst/>
              <a:ahLst/>
              <a:cxnLst/>
              <a:rect r="r" b="b" t="t" l="l"/>
              <a:pathLst>
                <a:path h="31144374" w="34123117">
                  <a:moveTo>
                    <a:pt x="0" y="0"/>
                  </a:moveTo>
                  <a:lnTo>
                    <a:pt x="34123117" y="0"/>
                  </a:lnTo>
                  <a:lnTo>
                    <a:pt x="34123117" y="31144374"/>
                  </a:lnTo>
                  <a:lnTo>
                    <a:pt x="0" y="311443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CD5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4267896" cy="31289157"/>
            </a:xfrm>
            <a:custGeom>
              <a:avLst/>
              <a:gdLst/>
              <a:ahLst/>
              <a:cxnLst/>
              <a:rect r="r" b="b" t="t" l="l"/>
              <a:pathLst>
                <a:path h="31289157" w="34267896">
                  <a:moveTo>
                    <a:pt x="34123117" y="31144375"/>
                  </a:moveTo>
                  <a:lnTo>
                    <a:pt x="34267896" y="31144375"/>
                  </a:lnTo>
                  <a:lnTo>
                    <a:pt x="34267896" y="31289157"/>
                  </a:lnTo>
                  <a:lnTo>
                    <a:pt x="34123117" y="31289157"/>
                  </a:lnTo>
                  <a:lnTo>
                    <a:pt x="34123117" y="3114437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1144375"/>
                  </a:lnTo>
                  <a:lnTo>
                    <a:pt x="0" y="31144375"/>
                  </a:lnTo>
                  <a:lnTo>
                    <a:pt x="0" y="144780"/>
                  </a:lnTo>
                  <a:close/>
                  <a:moveTo>
                    <a:pt x="0" y="31144375"/>
                  </a:moveTo>
                  <a:lnTo>
                    <a:pt x="144780" y="31144375"/>
                  </a:lnTo>
                  <a:lnTo>
                    <a:pt x="144780" y="31289157"/>
                  </a:lnTo>
                  <a:lnTo>
                    <a:pt x="0" y="31289157"/>
                  </a:lnTo>
                  <a:lnTo>
                    <a:pt x="0" y="31144375"/>
                  </a:lnTo>
                  <a:close/>
                  <a:moveTo>
                    <a:pt x="34123117" y="144780"/>
                  </a:moveTo>
                  <a:lnTo>
                    <a:pt x="34267896" y="144780"/>
                  </a:lnTo>
                  <a:lnTo>
                    <a:pt x="34267896" y="31144375"/>
                  </a:lnTo>
                  <a:lnTo>
                    <a:pt x="34123117" y="31144375"/>
                  </a:lnTo>
                  <a:lnTo>
                    <a:pt x="34123117" y="144780"/>
                  </a:lnTo>
                  <a:close/>
                  <a:moveTo>
                    <a:pt x="144780" y="31144375"/>
                  </a:moveTo>
                  <a:lnTo>
                    <a:pt x="34123117" y="31144375"/>
                  </a:lnTo>
                  <a:lnTo>
                    <a:pt x="34123117" y="31289157"/>
                  </a:lnTo>
                  <a:lnTo>
                    <a:pt x="144780" y="31289157"/>
                  </a:lnTo>
                  <a:lnTo>
                    <a:pt x="144780" y="31144375"/>
                  </a:lnTo>
                  <a:close/>
                  <a:moveTo>
                    <a:pt x="34123117" y="0"/>
                  </a:moveTo>
                  <a:lnTo>
                    <a:pt x="34267896" y="0"/>
                  </a:lnTo>
                  <a:lnTo>
                    <a:pt x="34267896" y="144780"/>
                  </a:lnTo>
                  <a:lnTo>
                    <a:pt x="34123117" y="144780"/>
                  </a:lnTo>
                  <a:lnTo>
                    <a:pt x="3412311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4123117" y="0"/>
                  </a:lnTo>
                  <a:lnTo>
                    <a:pt x="3412311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14" id="14"/>
          <p:cNvSpPr/>
          <p:nvPr/>
        </p:nvSpPr>
        <p:spPr>
          <a:xfrm flipH="true" flipV="false" rot="-446010">
            <a:off x="14253872" y="1339605"/>
            <a:ext cx="533619" cy="670069"/>
          </a:xfrm>
          <a:custGeom>
            <a:avLst/>
            <a:gdLst/>
            <a:ahLst/>
            <a:cxnLst/>
            <a:rect r="r" b="b" t="t" l="l"/>
            <a:pathLst>
              <a:path h="670069" w="533619">
                <a:moveTo>
                  <a:pt x="533619" y="0"/>
                </a:moveTo>
                <a:lnTo>
                  <a:pt x="0" y="0"/>
                </a:lnTo>
                <a:lnTo>
                  <a:pt x="0" y="670069"/>
                </a:lnTo>
                <a:lnTo>
                  <a:pt x="533619" y="670069"/>
                </a:lnTo>
                <a:lnTo>
                  <a:pt x="53361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-446010">
            <a:off x="15242093" y="2105578"/>
            <a:ext cx="533619" cy="670069"/>
          </a:xfrm>
          <a:custGeom>
            <a:avLst/>
            <a:gdLst/>
            <a:ahLst/>
            <a:cxnLst/>
            <a:rect r="r" b="b" t="t" l="l"/>
            <a:pathLst>
              <a:path h="670069" w="533619">
                <a:moveTo>
                  <a:pt x="533619" y="0"/>
                </a:moveTo>
                <a:lnTo>
                  <a:pt x="0" y="0"/>
                </a:lnTo>
                <a:lnTo>
                  <a:pt x="0" y="670070"/>
                </a:lnTo>
                <a:lnTo>
                  <a:pt x="533619" y="670070"/>
                </a:lnTo>
                <a:lnTo>
                  <a:pt x="53361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1382397">
            <a:off x="2083772" y="1611342"/>
            <a:ext cx="1320803" cy="1658542"/>
          </a:xfrm>
          <a:custGeom>
            <a:avLst/>
            <a:gdLst/>
            <a:ahLst/>
            <a:cxnLst/>
            <a:rect r="r" b="b" t="t" l="l"/>
            <a:pathLst>
              <a:path h="1658542" w="1320803">
                <a:moveTo>
                  <a:pt x="0" y="0"/>
                </a:moveTo>
                <a:lnTo>
                  <a:pt x="1320803" y="0"/>
                </a:lnTo>
                <a:lnTo>
                  <a:pt x="1320803" y="1658542"/>
                </a:lnTo>
                <a:lnTo>
                  <a:pt x="0" y="16585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-889343" y="-1028700"/>
            <a:ext cx="2870073" cy="4114800"/>
          </a:xfrm>
          <a:custGeom>
            <a:avLst/>
            <a:gdLst/>
            <a:ahLst/>
            <a:cxnLst/>
            <a:rect r="r" b="b" t="t" l="l"/>
            <a:pathLst>
              <a:path h="4114800" w="2870073">
                <a:moveTo>
                  <a:pt x="0" y="0"/>
                </a:moveTo>
                <a:lnTo>
                  <a:pt x="2870073" y="0"/>
                </a:lnTo>
                <a:lnTo>
                  <a:pt x="28700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6038279" y="112568"/>
            <a:ext cx="2145812" cy="1432656"/>
          </a:xfrm>
          <a:custGeom>
            <a:avLst/>
            <a:gdLst/>
            <a:ahLst/>
            <a:cxnLst/>
            <a:rect r="r" b="b" t="t" l="l"/>
            <a:pathLst>
              <a:path h="1432656" w="2145812">
                <a:moveTo>
                  <a:pt x="0" y="0"/>
                </a:moveTo>
                <a:lnTo>
                  <a:pt x="2145812" y="0"/>
                </a:lnTo>
                <a:lnTo>
                  <a:pt x="2145812" y="1432656"/>
                </a:lnTo>
                <a:lnTo>
                  <a:pt x="0" y="143265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17136" r="0" b="-32641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9676192" y="2982068"/>
            <a:ext cx="5637206" cy="2736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93"/>
              </a:lnSpc>
            </a:pPr>
            <a:r>
              <a:rPr lang="en-US" sz="2599" spc="129">
                <a:solidFill>
                  <a:srgbClr val="000000"/>
                </a:solidFill>
                <a:latin typeface="Open Sans Light"/>
              </a:rPr>
              <a:t>De los perdidos más de 24 horas:</a:t>
            </a:r>
          </a:p>
          <a:p>
            <a:pPr>
              <a:lnSpc>
                <a:spcPts val="3093"/>
              </a:lnSpc>
            </a:pPr>
            <a:r>
              <a:rPr lang="en-US" sz="2599" spc="129">
                <a:solidFill>
                  <a:srgbClr val="000000"/>
                </a:solidFill>
                <a:latin typeface="Open Sans Light"/>
              </a:rPr>
              <a:t>1/3 sobrevive</a:t>
            </a:r>
          </a:p>
          <a:p>
            <a:pPr>
              <a:lnSpc>
                <a:spcPts val="3093"/>
              </a:lnSpc>
            </a:pPr>
          </a:p>
          <a:p>
            <a:pPr>
              <a:lnSpc>
                <a:spcPts val="3093"/>
              </a:lnSpc>
            </a:pPr>
            <a:r>
              <a:rPr lang="en-US" sz="2599" spc="129">
                <a:solidFill>
                  <a:srgbClr val="000000"/>
                </a:solidFill>
                <a:latin typeface="Open Sans Light"/>
              </a:rPr>
              <a:t>De los perdidos más de 72 horas</a:t>
            </a:r>
          </a:p>
          <a:p>
            <a:pPr>
              <a:lnSpc>
                <a:spcPts val="3093"/>
              </a:lnSpc>
            </a:pPr>
            <a:r>
              <a:rPr lang="en-US" sz="2599" spc="129">
                <a:solidFill>
                  <a:srgbClr val="000000"/>
                </a:solidFill>
                <a:latin typeface="Open Sans Light"/>
              </a:rPr>
              <a:t>20% sobrevive</a:t>
            </a:r>
          </a:p>
          <a:p>
            <a:pPr>
              <a:lnSpc>
                <a:spcPts val="3093"/>
              </a:lnSpc>
            </a:pPr>
            <a:r>
              <a:rPr lang="en-US" sz="2599" spc="129">
                <a:solidFill>
                  <a:srgbClr val="000000"/>
                </a:solidFill>
                <a:latin typeface="Open Sans Light"/>
              </a:rPr>
              <a:t>Eso es 1 de cada 5 personas que sobrevive.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889612" y="2982068"/>
            <a:ext cx="5637206" cy="4689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93"/>
              </a:lnSpc>
            </a:pPr>
            <a:r>
              <a:rPr lang="en-US" sz="2599" spc="129">
                <a:solidFill>
                  <a:srgbClr val="000000"/>
                </a:solidFill>
                <a:latin typeface="Open Sans Light"/>
              </a:rPr>
              <a:t>El 60% de las personas que padecen Alzheimer deambularán.</a:t>
            </a:r>
          </a:p>
          <a:p>
            <a:pPr>
              <a:lnSpc>
                <a:spcPts val="3093"/>
              </a:lnSpc>
            </a:pPr>
          </a:p>
          <a:p>
            <a:pPr>
              <a:lnSpc>
                <a:spcPts val="3093"/>
              </a:lnSpc>
            </a:pPr>
            <a:r>
              <a:rPr lang="en-US" sz="2599" spc="129">
                <a:solidFill>
                  <a:srgbClr val="000000"/>
                </a:solidFill>
                <a:latin typeface="Open Sans Light"/>
              </a:rPr>
              <a:t>¿Qué pasa si no se encuentran rápidamente?</a:t>
            </a:r>
          </a:p>
          <a:p>
            <a:pPr>
              <a:lnSpc>
                <a:spcPts val="3093"/>
              </a:lnSpc>
            </a:pPr>
          </a:p>
          <a:p>
            <a:pPr>
              <a:lnSpc>
                <a:spcPts val="3093"/>
              </a:lnSpc>
            </a:pPr>
            <a:r>
              <a:rPr lang="en-US" sz="2599" spc="129">
                <a:solidFill>
                  <a:srgbClr val="000000"/>
                </a:solidFill>
                <a:latin typeface="Open Sans Light"/>
              </a:rPr>
              <a:t>De los encontrados dentro de las 12 horas:</a:t>
            </a:r>
          </a:p>
          <a:p>
            <a:pPr>
              <a:lnSpc>
                <a:spcPts val="3093"/>
              </a:lnSpc>
            </a:pPr>
            <a:r>
              <a:rPr lang="en-US" sz="2599" spc="129">
                <a:solidFill>
                  <a:srgbClr val="000000"/>
                </a:solidFill>
                <a:latin typeface="Open Sans Light"/>
              </a:rPr>
              <a:t>93% sobrevive</a:t>
            </a:r>
          </a:p>
          <a:p>
            <a:pPr>
              <a:lnSpc>
                <a:spcPts val="3093"/>
              </a:lnSpc>
            </a:pPr>
            <a:r>
              <a:rPr lang="en-US" sz="2599" spc="129">
                <a:solidFill>
                  <a:srgbClr val="000000"/>
                </a:solidFill>
                <a:latin typeface="Open Sans Light"/>
              </a:rPr>
              <a:t>7% no sobrevive</a:t>
            </a:r>
          </a:p>
          <a:p>
            <a:pPr>
              <a:lnSpc>
                <a:spcPts val="3093"/>
              </a:lnSpc>
            </a:pPr>
            <a:r>
              <a:rPr lang="en-US" sz="2599" spc="129">
                <a:solidFill>
                  <a:srgbClr val="000000"/>
                </a:solidFill>
                <a:latin typeface="Open Sans Light"/>
              </a:rPr>
              <a:t>Aproximadamente 1 de cada 14 no llega a casa con vida.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620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6604123" y="3535206"/>
            <a:ext cx="5079754" cy="5246370"/>
            <a:chOff x="0" y="0"/>
            <a:chExt cx="6350000" cy="65582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4930" y="74930"/>
              <a:ext cx="6200140" cy="6408420"/>
            </a:xfrm>
            <a:custGeom>
              <a:avLst/>
              <a:gdLst/>
              <a:ahLst/>
              <a:cxnLst/>
              <a:rect r="r" b="b" t="t" l="l"/>
              <a:pathLst>
                <a:path h="6408420" w="620014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2"/>
              <a:stretch>
                <a:fillRect l="-9839" t="-24469" r="-9720" b="-24321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558280"/>
            </a:xfrm>
            <a:custGeom>
              <a:avLst/>
              <a:gdLst/>
              <a:ahLst/>
              <a:cxnLst/>
              <a:rect r="r" b="b" t="t" l="l"/>
              <a:pathLst>
                <a:path h="6558280" w="635000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00A9A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3790475" y="689579"/>
            <a:ext cx="10707049" cy="2141410"/>
          </a:xfrm>
          <a:custGeom>
            <a:avLst/>
            <a:gdLst/>
            <a:ahLst/>
            <a:cxnLst/>
            <a:rect r="r" b="b" t="t" l="l"/>
            <a:pathLst>
              <a:path h="2141410" w="10707049">
                <a:moveTo>
                  <a:pt x="0" y="0"/>
                </a:moveTo>
                <a:lnTo>
                  <a:pt x="10707050" y="0"/>
                </a:lnTo>
                <a:lnTo>
                  <a:pt x="10707050" y="2141410"/>
                </a:lnTo>
                <a:lnTo>
                  <a:pt x="0" y="21414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620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18974" y="4936656"/>
            <a:ext cx="4931337" cy="4321644"/>
          </a:xfrm>
          <a:custGeom>
            <a:avLst/>
            <a:gdLst/>
            <a:ahLst/>
            <a:cxnLst/>
            <a:rect r="r" b="b" t="t" l="l"/>
            <a:pathLst>
              <a:path h="4321644" w="4931337">
                <a:moveTo>
                  <a:pt x="0" y="0"/>
                </a:moveTo>
                <a:lnTo>
                  <a:pt x="4931337" y="0"/>
                </a:lnTo>
                <a:lnTo>
                  <a:pt x="4931337" y="4321644"/>
                </a:lnTo>
                <a:lnTo>
                  <a:pt x="0" y="4321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974881" y="-362988"/>
            <a:ext cx="3609600" cy="4590906"/>
          </a:xfrm>
          <a:custGeom>
            <a:avLst/>
            <a:gdLst/>
            <a:ahLst/>
            <a:cxnLst/>
            <a:rect r="r" b="b" t="t" l="l"/>
            <a:pathLst>
              <a:path h="4590906" w="3609600">
                <a:moveTo>
                  <a:pt x="0" y="0"/>
                </a:moveTo>
                <a:lnTo>
                  <a:pt x="3609599" y="0"/>
                </a:lnTo>
                <a:lnTo>
                  <a:pt x="3609599" y="4590906"/>
                </a:lnTo>
                <a:lnTo>
                  <a:pt x="0" y="45909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74753">
            <a:off x="-1034413" y="8343707"/>
            <a:ext cx="2993337" cy="2666791"/>
          </a:xfrm>
          <a:custGeom>
            <a:avLst/>
            <a:gdLst/>
            <a:ahLst/>
            <a:cxnLst/>
            <a:rect r="r" b="b" t="t" l="l"/>
            <a:pathLst>
              <a:path h="2666791" w="2993337">
                <a:moveTo>
                  <a:pt x="0" y="0"/>
                </a:moveTo>
                <a:lnTo>
                  <a:pt x="2993337" y="0"/>
                </a:lnTo>
                <a:lnTo>
                  <a:pt x="2993337" y="2666791"/>
                </a:lnTo>
                <a:lnTo>
                  <a:pt x="0" y="26667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8328692">
            <a:off x="14922897" y="961331"/>
            <a:ext cx="4524905" cy="1587830"/>
          </a:xfrm>
          <a:custGeom>
            <a:avLst/>
            <a:gdLst/>
            <a:ahLst/>
            <a:cxnLst/>
            <a:rect r="r" b="b" t="t" l="l"/>
            <a:pathLst>
              <a:path h="1587830" w="4524905">
                <a:moveTo>
                  <a:pt x="0" y="0"/>
                </a:moveTo>
                <a:lnTo>
                  <a:pt x="4524905" y="0"/>
                </a:lnTo>
                <a:lnTo>
                  <a:pt x="4524905" y="1587830"/>
                </a:lnTo>
                <a:lnTo>
                  <a:pt x="0" y="15878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244344" y="2394744"/>
            <a:ext cx="855719" cy="2402019"/>
          </a:xfrm>
          <a:custGeom>
            <a:avLst/>
            <a:gdLst/>
            <a:ahLst/>
            <a:cxnLst/>
            <a:rect r="r" b="b" t="t" l="l"/>
            <a:pathLst>
              <a:path h="2402019" w="855719">
                <a:moveTo>
                  <a:pt x="0" y="0"/>
                </a:moveTo>
                <a:lnTo>
                  <a:pt x="855720" y="0"/>
                </a:lnTo>
                <a:lnTo>
                  <a:pt x="855720" y="2402019"/>
                </a:lnTo>
                <a:lnTo>
                  <a:pt x="0" y="24020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850887" y="8551930"/>
            <a:ext cx="2297224" cy="1589312"/>
          </a:xfrm>
          <a:custGeom>
            <a:avLst/>
            <a:gdLst/>
            <a:ahLst/>
            <a:cxnLst/>
            <a:rect r="r" b="b" t="t" l="l"/>
            <a:pathLst>
              <a:path h="1589312" w="2297224">
                <a:moveTo>
                  <a:pt x="0" y="0"/>
                </a:moveTo>
                <a:lnTo>
                  <a:pt x="2297224" y="0"/>
                </a:lnTo>
                <a:lnTo>
                  <a:pt x="2297224" y="1589313"/>
                </a:lnTo>
                <a:lnTo>
                  <a:pt x="0" y="158931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15453" r="0" b="-29088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350311" y="2404269"/>
            <a:ext cx="8500576" cy="4621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337"/>
              </a:lnSpc>
            </a:pPr>
            <a:r>
              <a:rPr lang="en-US" sz="6165">
                <a:solidFill>
                  <a:srgbClr val="FFFFFF"/>
                </a:solidFill>
                <a:latin typeface="Open Sans Light"/>
              </a:rPr>
              <a:t>Si un ser querido expresa preocupación acerca de su memoria, anímelo a hablar con su médico.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620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18974" y="4936656"/>
            <a:ext cx="4931337" cy="4321644"/>
          </a:xfrm>
          <a:custGeom>
            <a:avLst/>
            <a:gdLst/>
            <a:ahLst/>
            <a:cxnLst/>
            <a:rect r="r" b="b" t="t" l="l"/>
            <a:pathLst>
              <a:path h="4321644" w="4931337">
                <a:moveTo>
                  <a:pt x="0" y="0"/>
                </a:moveTo>
                <a:lnTo>
                  <a:pt x="4931337" y="0"/>
                </a:lnTo>
                <a:lnTo>
                  <a:pt x="4931337" y="4321644"/>
                </a:lnTo>
                <a:lnTo>
                  <a:pt x="0" y="4321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974881" y="-362988"/>
            <a:ext cx="3609600" cy="4590906"/>
          </a:xfrm>
          <a:custGeom>
            <a:avLst/>
            <a:gdLst/>
            <a:ahLst/>
            <a:cxnLst/>
            <a:rect r="r" b="b" t="t" l="l"/>
            <a:pathLst>
              <a:path h="4590906" w="3609600">
                <a:moveTo>
                  <a:pt x="0" y="0"/>
                </a:moveTo>
                <a:lnTo>
                  <a:pt x="3609599" y="0"/>
                </a:lnTo>
                <a:lnTo>
                  <a:pt x="3609599" y="4590906"/>
                </a:lnTo>
                <a:lnTo>
                  <a:pt x="0" y="45909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74753">
            <a:off x="-1034413" y="8343707"/>
            <a:ext cx="2993337" cy="2666791"/>
          </a:xfrm>
          <a:custGeom>
            <a:avLst/>
            <a:gdLst/>
            <a:ahLst/>
            <a:cxnLst/>
            <a:rect r="r" b="b" t="t" l="l"/>
            <a:pathLst>
              <a:path h="2666791" w="2993337">
                <a:moveTo>
                  <a:pt x="0" y="0"/>
                </a:moveTo>
                <a:lnTo>
                  <a:pt x="2993337" y="0"/>
                </a:lnTo>
                <a:lnTo>
                  <a:pt x="2993337" y="2666791"/>
                </a:lnTo>
                <a:lnTo>
                  <a:pt x="0" y="26667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8328692">
            <a:off x="14922897" y="961331"/>
            <a:ext cx="4524905" cy="1587830"/>
          </a:xfrm>
          <a:custGeom>
            <a:avLst/>
            <a:gdLst/>
            <a:ahLst/>
            <a:cxnLst/>
            <a:rect r="r" b="b" t="t" l="l"/>
            <a:pathLst>
              <a:path h="1587830" w="4524905">
                <a:moveTo>
                  <a:pt x="0" y="0"/>
                </a:moveTo>
                <a:lnTo>
                  <a:pt x="4524905" y="0"/>
                </a:lnTo>
                <a:lnTo>
                  <a:pt x="4524905" y="1587830"/>
                </a:lnTo>
                <a:lnTo>
                  <a:pt x="0" y="15878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244344" y="2394744"/>
            <a:ext cx="855719" cy="2402019"/>
          </a:xfrm>
          <a:custGeom>
            <a:avLst/>
            <a:gdLst/>
            <a:ahLst/>
            <a:cxnLst/>
            <a:rect r="r" b="b" t="t" l="l"/>
            <a:pathLst>
              <a:path h="2402019" w="855719">
                <a:moveTo>
                  <a:pt x="0" y="0"/>
                </a:moveTo>
                <a:lnTo>
                  <a:pt x="855720" y="0"/>
                </a:lnTo>
                <a:lnTo>
                  <a:pt x="855720" y="2402019"/>
                </a:lnTo>
                <a:lnTo>
                  <a:pt x="0" y="24020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850887" y="8551930"/>
            <a:ext cx="2297224" cy="1589312"/>
          </a:xfrm>
          <a:custGeom>
            <a:avLst/>
            <a:gdLst/>
            <a:ahLst/>
            <a:cxnLst/>
            <a:rect r="r" b="b" t="t" l="l"/>
            <a:pathLst>
              <a:path h="1589312" w="2297224">
                <a:moveTo>
                  <a:pt x="0" y="0"/>
                </a:moveTo>
                <a:lnTo>
                  <a:pt x="2297224" y="0"/>
                </a:lnTo>
                <a:lnTo>
                  <a:pt x="2297224" y="1589313"/>
                </a:lnTo>
                <a:lnTo>
                  <a:pt x="0" y="158931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15453" r="0" b="-29088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350311" y="2162634"/>
            <a:ext cx="9278437" cy="5234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18"/>
              </a:lnSpc>
            </a:pPr>
            <a:r>
              <a:rPr lang="en-US" sz="3881">
                <a:solidFill>
                  <a:srgbClr val="FFFFFF"/>
                </a:solidFill>
                <a:latin typeface="Open Sans Light Bold"/>
              </a:rPr>
              <a:t>Anime a los amigos y cuidadores preocupados a programar una prueba de memoria gratuita</a:t>
            </a:r>
          </a:p>
          <a:p>
            <a:pPr>
              <a:lnSpc>
                <a:spcPts val="4618"/>
              </a:lnSpc>
            </a:pPr>
          </a:p>
          <a:p>
            <a:pPr marL="837973" indent="-418987" lvl="1">
              <a:lnSpc>
                <a:spcPts val="4618"/>
              </a:lnSpc>
              <a:buFont typeface="Arial"/>
              <a:buChar char="•"/>
            </a:pPr>
            <a:r>
              <a:rPr lang="en-US" sz="3881">
                <a:solidFill>
                  <a:srgbClr val="FFFFFF"/>
                </a:solidFill>
                <a:latin typeface="Open Sans Light"/>
              </a:rPr>
              <a:t>Confidencial</a:t>
            </a:r>
          </a:p>
          <a:p>
            <a:pPr marL="837973" indent="-418987" lvl="1">
              <a:lnSpc>
                <a:spcPts val="4618"/>
              </a:lnSpc>
              <a:buFont typeface="Arial"/>
              <a:buChar char="•"/>
            </a:pPr>
            <a:r>
              <a:rPr lang="en-US" sz="3881">
                <a:solidFill>
                  <a:srgbClr val="FFFFFF"/>
                </a:solidFill>
                <a:latin typeface="Open Sans Light"/>
              </a:rPr>
              <a:t>Examen relativamente corto</a:t>
            </a:r>
          </a:p>
          <a:p>
            <a:pPr marL="837973" indent="-418987" lvl="1">
              <a:lnSpc>
                <a:spcPts val="4618"/>
              </a:lnSpc>
              <a:buFont typeface="Arial"/>
              <a:buChar char="•"/>
            </a:pPr>
            <a:r>
              <a:rPr lang="en-US" sz="3881">
                <a:solidFill>
                  <a:srgbClr val="FFFFFF"/>
                </a:solidFill>
                <a:latin typeface="Open Sans Light"/>
              </a:rPr>
              <a:t>NO diagnostica</a:t>
            </a:r>
          </a:p>
          <a:p>
            <a:pPr marL="837973" indent="-418987" lvl="1">
              <a:lnSpc>
                <a:spcPts val="4618"/>
              </a:lnSpc>
              <a:buFont typeface="Arial"/>
              <a:buChar char="•"/>
            </a:pPr>
            <a:r>
              <a:rPr lang="en-US" sz="3881">
                <a:solidFill>
                  <a:srgbClr val="FFFFFF"/>
                </a:solidFill>
                <a:latin typeface="Open Sans Light"/>
              </a:rPr>
              <a:t>Indica si son necesarios o no una evaluacion mas detallada 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620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18974" y="4954863"/>
            <a:ext cx="4931337" cy="4321644"/>
          </a:xfrm>
          <a:custGeom>
            <a:avLst/>
            <a:gdLst/>
            <a:ahLst/>
            <a:cxnLst/>
            <a:rect r="r" b="b" t="t" l="l"/>
            <a:pathLst>
              <a:path h="4321644" w="4931337">
                <a:moveTo>
                  <a:pt x="0" y="0"/>
                </a:moveTo>
                <a:lnTo>
                  <a:pt x="4931337" y="0"/>
                </a:lnTo>
                <a:lnTo>
                  <a:pt x="4931337" y="4321644"/>
                </a:lnTo>
                <a:lnTo>
                  <a:pt x="0" y="4321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974881" y="-344781"/>
            <a:ext cx="3609600" cy="4590906"/>
          </a:xfrm>
          <a:custGeom>
            <a:avLst/>
            <a:gdLst/>
            <a:ahLst/>
            <a:cxnLst/>
            <a:rect r="r" b="b" t="t" l="l"/>
            <a:pathLst>
              <a:path h="4590906" w="3609600">
                <a:moveTo>
                  <a:pt x="0" y="0"/>
                </a:moveTo>
                <a:lnTo>
                  <a:pt x="3609599" y="0"/>
                </a:lnTo>
                <a:lnTo>
                  <a:pt x="3609599" y="4590906"/>
                </a:lnTo>
                <a:lnTo>
                  <a:pt x="0" y="45909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74753">
            <a:off x="-1034413" y="8361914"/>
            <a:ext cx="2993337" cy="2666791"/>
          </a:xfrm>
          <a:custGeom>
            <a:avLst/>
            <a:gdLst/>
            <a:ahLst/>
            <a:cxnLst/>
            <a:rect r="r" b="b" t="t" l="l"/>
            <a:pathLst>
              <a:path h="2666791" w="2993337">
                <a:moveTo>
                  <a:pt x="0" y="0"/>
                </a:moveTo>
                <a:lnTo>
                  <a:pt x="2993337" y="0"/>
                </a:lnTo>
                <a:lnTo>
                  <a:pt x="2993337" y="2666791"/>
                </a:lnTo>
                <a:lnTo>
                  <a:pt x="0" y="26667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8328692">
            <a:off x="14922897" y="979538"/>
            <a:ext cx="4524905" cy="1587830"/>
          </a:xfrm>
          <a:custGeom>
            <a:avLst/>
            <a:gdLst/>
            <a:ahLst/>
            <a:cxnLst/>
            <a:rect r="r" b="b" t="t" l="l"/>
            <a:pathLst>
              <a:path h="1587830" w="4524905">
                <a:moveTo>
                  <a:pt x="0" y="0"/>
                </a:moveTo>
                <a:lnTo>
                  <a:pt x="4524905" y="0"/>
                </a:lnTo>
                <a:lnTo>
                  <a:pt x="4524905" y="1587830"/>
                </a:lnTo>
                <a:lnTo>
                  <a:pt x="0" y="15878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244344" y="2412951"/>
            <a:ext cx="855719" cy="2402019"/>
          </a:xfrm>
          <a:custGeom>
            <a:avLst/>
            <a:gdLst/>
            <a:ahLst/>
            <a:cxnLst/>
            <a:rect r="r" b="b" t="t" l="l"/>
            <a:pathLst>
              <a:path h="2402019" w="855719">
                <a:moveTo>
                  <a:pt x="0" y="0"/>
                </a:moveTo>
                <a:lnTo>
                  <a:pt x="855720" y="0"/>
                </a:lnTo>
                <a:lnTo>
                  <a:pt x="855720" y="2402019"/>
                </a:lnTo>
                <a:lnTo>
                  <a:pt x="0" y="24020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850887" y="8570138"/>
            <a:ext cx="2297224" cy="1589312"/>
          </a:xfrm>
          <a:custGeom>
            <a:avLst/>
            <a:gdLst/>
            <a:ahLst/>
            <a:cxnLst/>
            <a:rect r="r" b="b" t="t" l="l"/>
            <a:pathLst>
              <a:path h="1589312" w="2297224">
                <a:moveTo>
                  <a:pt x="0" y="0"/>
                </a:moveTo>
                <a:lnTo>
                  <a:pt x="2297224" y="0"/>
                </a:lnTo>
                <a:lnTo>
                  <a:pt x="2297224" y="1589312"/>
                </a:lnTo>
                <a:lnTo>
                  <a:pt x="0" y="158931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15453" r="0" b="-29088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6853617" y="1321757"/>
            <a:ext cx="10895141" cy="77906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035"/>
              </a:lnSpc>
            </a:pPr>
            <a:r>
              <a:rPr lang="en-US" sz="5072">
                <a:solidFill>
                  <a:srgbClr val="FFFFFF"/>
                </a:solidFill>
                <a:latin typeface="Open Sans Light Bold"/>
              </a:rPr>
              <a:t>Aprender Técnicas de Cuidado</a:t>
            </a:r>
          </a:p>
          <a:p>
            <a:pPr>
              <a:lnSpc>
                <a:spcPts val="4415"/>
              </a:lnSpc>
            </a:pPr>
          </a:p>
          <a:p>
            <a:pPr marL="1027221" indent="-513610" lvl="1">
              <a:lnSpc>
                <a:spcPts val="5661"/>
              </a:lnSpc>
              <a:buFont typeface="Arial"/>
              <a:buChar char="•"/>
            </a:pPr>
            <a:r>
              <a:rPr lang="en-US" sz="4757">
                <a:solidFill>
                  <a:srgbClr val="FFFFFF"/>
                </a:solidFill>
                <a:latin typeface="Open Sans Light"/>
              </a:rPr>
              <a:t>Habilidades de comunicación</a:t>
            </a:r>
          </a:p>
          <a:p>
            <a:pPr marL="1027221" indent="-513610" lvl="1">
              <a:lnSpc>
                <a:spcPts val="5661"/>
              </a:lnSpc>
              <a:buFont typeface="Arial"/>
              <a:buChar char="•"/>
            </a:pPr>
            <a:r>
              <a:rPr lang="en-US" sz="4757">
                <a:solidFill>
                  <a:srgbClr val="FFFFFF"/>
                </a:solidFill>
                <a:latin typeface="Open Sans Light"/>
              </a:rPr>
              <a:t>Preocupaciones de seguridad</a:t>
            </a:r>
          </a:p>
          <a:p>
            <a:pPr marL="1027221" indent="-513610" lvl="1">
              <a:lnSpc>
                <a:spcPts val="5661"/>
              </a:lnSpc>
              <a:buFont typeface="Arial"/>
              <a:buChar char="•"/>
            </a:pPr>
            <a:r>
              <a:rPr lang="en-US" sz="4757">
                <a:solidFill>
                  <a:srgbClr val="FFFFFF"/>
                </a:solidFill>
                <a:latin typeface="Open Sans Light"/>
              </a:rPr>
              <a:t>Manejo de comportamientos desafiantes</a:t>
            </a:r>
          </a:p>
          <a:p>
            <a:pPr marL="1027221" indent="-513610" lvl="1">
              <a:lnSpc>
                <a:spcPts val="5661"/>
              </a:lnSpc>
              <a:buFont typeface="Arial"/>
              <a:buChar char="•"/>
            </a:pPr>
            <a:r>
              <a:rPr lang="en-US" sz="4757">
                <a:solidFill>
                  <a:srgbClr val="FFFFFF"/>
                </a:solidFill>
                <a:latin typeface="Open Sans Light"/>
              </a:rPr>
              <a:t>Actividades de la vida diaria</a:t>
            </a:r>
          </a:p>
          <a:p>
            <a:pPr marL="1027221" indent="-513610" lvl="1">
              <a:lnSpc>
                <a:spcPts val="5661"/>
              </a:lnSpc>
              <a:buFont typeface="Arial"/>
              <a:buChar char="•"/>
            </a:pPr>
            <a:r>
              <a:rPr lang="en-US" sz="4757">
                <a:solidFill>
                  <a:srgbClr val="FFFFFF"/>
                </a:solidFill>
                <a:latin typeface="Open Sans Light"/>
              </a:rPr>
              <a:t>Comprender la experiencia de la otra persona </a:t>
            </a:r>
          </a:p>
          <a:p>
            <a:pPr marL="1027221" indent="-513610" lvl="1">
              <a:lnSpc>
                <a:spcPts val="5661"/>
              </a:lnSpc>
              <a:buFont typeface="Arial"/>
              <a:buChar char="•"/>
            </a:pPr>
            <a:r>
              <a:rPr lang="en-US" sz="4757">
                <a:solidFill>
                  <a:srgbClr val="FFFFFF"/>
                </a:solidFill>
                <a:latin typeface="Open Sans Light"/>
              </a:rPr>
              <a:t>Ajusta tus expectativas</a:t>
            </a:r>
          </a:p>
          <a:p>
            <a:pPr marL="1027221" indent="-513610" lvl="1">
              <a:lnSpc>
                <a:spcPts val="5661"/>
              </a:lnSpc>
              <a:buFont typeface="Arial"/>
              <a:buChar char="•"/>
            </a:pPr>
            <a:r>
              <a:rPr lang="en-US" sz="4757">
                <a:solidFill>
                  <a:srgbClr val="FFFFFF"/>
                </a:solidFill>
                <a:latin typeface="Open Sans Light"/>
              </a:rPr>
              <a:t>Sea paciente y amable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620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350311" y="2118333"/>
            <a:ext cx="7626828" cy="5366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569"/>
              </a:lnSpc>
            </a:pPr>
            <a:r>
              <a:rPr lang="en-US" sz="3000">
                <a:solidFill>
                  <a:srgbClr val="FFFFFF"/>
                </a:solidFill>
                <a:latin typeface="Open Sans Light"/>
              </a:rPr>
              <a:t>“Nuestra identidad, nuestras esperanzas, nuestras emociones, todo lo que amamos proviene de este increíble órgano que pesa entre 2 y 4 libras, el milagro más grande jamás diseñado. El cerebro: es lo que somos. Es muy personal.”</a:t>
            </a:r>
          </a:p>
          <a:p>
            <a:pPr algn="r">
              <a:lnSpc>
                <a:spcPts val="3569"/>
              </a:lnSpc>
            </a:pPr>
          </a:p>
          <a:p>
            <a:pPr algn="r">
              <a:lnSpc>
                <a:spcPts val="3569"/>
              </a:lnSpc>
            </a:pPr>
            <a:r>
              <a:rPr lang="en-US" sz="3000">
                <a:solidFill>
                  <a:srgbClr val="FFFFFF"/>
                </a:solidFill>
                <a:latin typeface="Open Sans Light"/>
              </a:rPr>
              <a:t>“Our identity, our hopes, our emotions, everything we love comes from this amazing organ that weighs between 2 and 4 pounds, the greatest miracle ever designed. The brain – it’s who we are. It’s very personal.”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2418974" y="4936656"/>
            <a:ext cx="4931337" cy="4321644"/>
          </a:xfrm>
          <a:custGeom>
            <a:avLst/>
            <a:gdLst/>
            <a:ahLst/>
            <a:cxnLst/>
            <a:rect r="r" b="b" t="t" l="l"/>
            <a:pathLst>
              <a:path h="4321644" w="4931337">
                <a:moveTo>
                  <a:pt x="0" y="0"/>
                </a:moveTo>
                <a:lnTo>
                  <a:pt x="4931337" y="0"/>
                </a:lnTo>
                <a:lnTo>
                  <a:pt x="4931337" y="4321644"/>
                </a:lnTo>
                <a:lnTo>
                  <a:pt x="0" y="4321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974881" y="-362988"/>
            <a:ext cx="3609600" cy="4590906"/>
          </a:xfrm>
          <a:custGeom>
            <a:avLst/>
            <a:gdLst/>
            <a:ahLst/>
            <a:cxnLst/>
            <a:rect r="r" b="b" t="t" l="l"/>
            <a:pathLst>
              <a:path h="4590906" w="3609600">
                <a:moveTo>
                  <a:pt x="0" y="0"/>
                </a:moveTo>
                <a:lnTo>
                  <a:pt x="3609599" y="0"/>
                </a:lnTo>
                <a:lnTo>
                  <a:pt x="3609599" y="4590906"/>
                </a:lnTo>
                <a:lnTo>
                  <a:pt x="0" y="45909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974753">
            <a:off x="-1034413" y="8343707"/>
            <a:ext cx="2993337" cy="2666791"/>
          </a:xfrm>
          <a:custGeom>
            <a:avLst/>
            <a:gdLst/>
            <a:ahLst/>
            <a:cxnLst/>
            <a:rect r="r" b="b" t="t" l="l"/>
            <a:pathLst>
              <a:path h="2666791" w="2993337">
                <a:moveTo>
                  <a:pt x="0" y="0"/>
                </a:moveTo>
                <a:lnTo>
                  <a:pt x="2993337" y="0"/>
                </a:lnTo>
                <a:lnTo>
                  <a:pt x="2993337" y="2666791"/>
                </a:lnTo>
                <a:lnTo>
                  <a:pt x="0" y="26667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8328692">
            <a:off x="14996848" y="4791831"/>
            <a:ext cx="4524905" cy="1587830"/>
          </a:xfrm>
          <a:custGeom>
            <a:avLst/>
            <a:gdLst/>
            <a:ahLst/>
            <a:cxnLst/>
            <a:rect r="r" b="b" t="t" l="l"/>
            <a:pathLst>
              <a:path h="1587830" w="4524905">
                <a:moveTo>
                  <a:pt x="0" y="0"/>
                </a:moveTo>
                <a:lnTo>
                  <a:pt x="4524904" y="0"/>
                </a:lnTo>
                <a:lnTo>
                  <a:pt x="4524904" y="1587830"/>
                </a:lnTo>
                <a:lnTo>
                  <a:pt x="0" y="15878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850887" y="8686214"/>
            <a:ext cx="3929634" cy="4114800"/>
          </a:xfrm>
          <a:custGeom>
            <a:avLst/>
            <a:gdLst/>
            <a:ahLst/>
            <a:cxnLst/>
            <a:rect r="r" b="b" t="t" l="l"/>
            <a:pathLst>
              <a:path h="4114800" w="3929634">
                <a:moveTo>
                  <a:pt x="0" y="0"/>
                </a:moveTo>
                <a:lnTo>
                  <a:pt x="3929634" y="0"/>
                </a:lnTo>
                <a:lnTo>
                  <a:pt x="39296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244344" y="2394744"/>
            <a:ext cx="855719" cy="2402019"/>
          </a:xfrm>
          <a:custGeom>
            <a:avLst/>
            <a:gdLst/>
            <a:ahLst/>
            <a:cxnLst/>
            <a:rect r="r" b="b" t="t" l="l"/>
            <a:pathLst>
              <a:path h="2402019" w="855719">
                <a:moveTo>
                  <a:pt x="0" y="0"/>
                </a:moveTo>
                <a:lnTo>
                  <a:pt x="855720" y="0"/>
                </a:lnTo>
                <a:lnTo>
                  <a:pt x="855720" y="2402019"/>
                </a:lnTo>
                <a:lnTo>
                  <a:pt x="0" y="24020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067572" y="8262387"/>
            <a:ext cx="4909568" cy="4238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009"/>
              </a:lnSpc>
            </a:pPr>
            <a:r>
              <a:rPr lang="en-US" sz="3343" spc="167">
                <a:solidFill>
                  <a:srgbClr val="FFFFFF"/>
                </a:solidFill>
                <a:latin typeface="Open Sans Extra Bold"/>
              </a:rPr>
              <a:t>Paul Nussbaum, PhD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6055181" y="187925"/>
            <a:ext cx="2032539" cy="1360883"/>
          </a:xfrm>
          <a:custGeom>
            <a:avLst/>
            <a:gdLst/>
            <a:ahLst/>
            <a:cxnLst/>
            <a:rect r="r" b="b" t="t" l="l"/>
            <a:pathLst>
              <a:path h="1360883" w="2032539">
                <a:moveTo>
                  <a:pt x="0" y="0"/>
                </a:moveTo>
                <a:lnTo>
                  <a:pt x="2032540" y="0"/>
                </a:lnTo>
                <a:lnTo>
                  <a:pt x="2032540" y="1360883"/>
                </a:lnTo>
                <a:lnTo>
                  <a:pt x="0" y="136088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-17274" r="0" b="-3208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620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18974" y="4936656"/>
            <a:ext cx="4931337" cy="4321644"/>
          </a:xfrm>
          <a:custGeom>
            <a:avLst/>
            <a:gdLst/>
            <a:ahLst/>
            <a:cxnLst/>
            <a:rect r="r" b="b" t="t" l="l"/>
            <a:pathLst>
              <a:path h="4321644" w="4931337">
                <a:moveTo>
                  <a:pt x="0" y="0"/>
                </a:moveTo>
                <a:lnTo>
                  <a:pt x="4931337" y="0"/>
                </a:lnTo>
                <a:lnTo>
                  <a:pt x="4931337" y="4321644"/>
                </a:lnTo>
                <a:lnTo>
                  <a:pt x="0" y="4321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974881" y="-362988"/>
            <a:ext cx="3609600" cy="4590906"/>
          </a:xfrm>
          <a:custGeom>
            <a:avLst/>
            <a:gdLst/>
            <a:ahLst/>
            <a:cxnLst/>
            <a:rect r="r" b="b" t="t" l="l"/>
            <a:pathLst>
              <a:path h="4590906" w="3609600">
                <a:moveTo>
                  <a:pt x="0" y="0"/>
                </a:moveTo>
                <a:lnTo>
                  <a:pt x="3609599" y="0"/>
                </a:lnTo>
                <a:lnTo>
                  <a:pt x="3609599" y="4590906"/>
                </a:lnTo>
                <a:lnTo>
                  <a:pt x="0" y="45909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74753">
            <a:off x="-1034413" y="8343707"/>
            <a:ext cx="2993337" cy="2666791"/>
          </a:xfrm>
          <a:custGeom>
            <a:avLst/>
            <a:gdLst/>
            <a:ahLst/>
            <a:cxnLst/>
            <a:rect r="r" b="b" t="t" l="l"/>
            <a:pathLst>
              <a:path h="2666791" w="2993337">
                <a:moveTo>
                  <a:pt x="0" y="0"/>
                </a:moveTo>
                <a:lnTo>
                  <a:pt x="2993337" y="0"/>
                </a:lnTo>
                <a:lnTo>
                  <a:pt x="2993337" y="2666791"/>
                </a:lnTo>
                <a:lnTo>
                  <a:pt x="0" y="26667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8328692">
            <a:off x="14922897" y="961331"/>
            <a:ext cx="4524905" cy="1587830"/>
          </a:xfrm>
          <a:custGeom>
            <a:avLst/>
            <a:gdLst/>
            <a:ahLst/>
            <a:cxnLst/>
            <a:rect r="r" b="b" t="t" l="l"/>
            <a:pathLst>
              <a:path h="1587830" w="4524905">
                <a:moveTo>
                  <a:pt x="0" y="0"/>
                </a:moveTo>
                <a:lnTo>
                  <a:pt x="4524905" y="0"/>
                </a:lnTo>
                <a:lnTo>
                  <a:pt x="4524905" y="1587830"/>
                </a:lnTo>
                <a:lnTo>
                  <a:pt x="0" y="15878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244344" y="2394744"/>
            <a:ext cx="855719" cy="2402019"/>
          </a:xfrm>
          <a:custGeom>
            <a:avLst/>
            <a:gdLst/>
            <a:ahLst/>
            <a:cxnLst/>
            <a:rect r="r" b="b" t="t" l="l"/>
            <a:pathLst>
              <a:path h="2402019" w="855719">
                <a:moveTo>
                  <a:pt x="0" y="0"/>
                </a:moveTo>
                <a:lnTo>
                  <a:pt x="855720" y="0"/>
                </a:lnTo>
                <a:lnTo>
                  <a:pt x="855720" y="2402019"/>
                </a:lnTo>
                <a:lnTo>
                  <a:pt x="0" y="24020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850887" y="8551930"/>
            <a:ext cx="2297224" cy="1589312"/>
          </a:xfrm>
          <a:custGeom>
            <a:avLst/>
            <a:gdLst/>
            <a:ahLst/>
            <a:cxnLst/>
            <a:rect r="r" b="b" t="t" l="l"/>
            <a:pathLst>
              <a:path h="1589312" w="2297224">
                <a:moveTo>
                  <a:pt x="0" y="0"/>
                </a:moveTo>
                <a:lnTo>
                  <a:pt x="2297224" y="0"/>
                </a:lnTo>
                <a:lnTo>
                  <a:pt x="2297224" y="1589313"/>
                </a:lnTo>
                <a:lnTo>
                  <a:pt x="0" y="158931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15453" r="0" b="-29088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350311" y="1201538"/>
            <a:ext cx="9649188" cy="7674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560"/>
              </a:lnSpc>
            </a:pPr>
            <a:r>
              <a:rPr lang="en-US" sz="5512">
                <a:solidFill>
                  <a:srgbClr val="FFFFFF"/>
                </a:solidFill>
                <a:latin typeface="Open Sans Light Bold"/>
              </a:rPr>
              <a:t>Evitar el agotamiento del cuidador</a:t>
            </a:r>
          </a:p>
          <a:p>
            <a:pPr>
              <a:lnSpc>
                <a:spcPts val="5965"/>
              </a:lnSpc>
            </a:pPr>
          </a:p>
          <a:p>
            <a:pPr marL="1082244" indent="-541122" lvl="1">
              <a:lnSpc>
                <a:spcPts val="5965"/>
              </a:lnSpc>
              <a:buFont typeface="Arial"/>
              <a:buChar char="•"/>
            </a:pPr>
            <a:r>
              <a:rPr lang="en-US" sz="5012">
                <a:solidFill>
                  <a:srgbClr val="FFFFFF"/>
                </a:solidFill>
                <a:latin typeface="Open Sans Light"/>
              </a:rPr>
              <a:t>Haz tiempo para ti</a:t>
            </a:r>
          </a:p>
          <a:p>
            <a:pPr marL="1082244" indent="-541122" lvl="1">
              <a:lnSpc>
                <a:spcPts val="5965"/>
              </a:lnSpc>
              <a:buFont typeface="Arial"/>
              <a:buChar char="•"/>
            </a:pPr>
            <a:r>
              <a:rPr lang="en-US" sz="5012">
                <a:solidFill>
                  <a:srgbClr val="FFFFFF"/>
                </a:solidFill>
                <a:latin typeface="Open Sans Light"/>
              </a:rPr>
              <a:t>Únase a un grupo de apoyo</a:t>
            </a:r>
          </a:p>
          <a:p>
            <a:pPr marL="1082244" indent="-541122" lvl="1">
              <a:lnSpc>
                <a:spcPts val="5965"/>
              </a:lnSpc>
              <a:buFont typeface="Arial"/>
              <a:buChar char="•"/>
            </a:pPr>
            <a:r>
              <a:rPr lang="en-US" sz="5012">
                <a:solidFill>
                  <a:srgbClr val="FFFFFF"/>
                </a:solidFill>
                <a:latin typeface="Open Sans Light"/>
              </a:rPr>
              <a:t>Ejercicio</a:t>
            </a:r>
          </a:p>
          <a:p>
            <a:pPr marL="1082244" indent="-541122" lvl="1">
              <a:lnSpc>
                <a:spcPts val="5965"/>
              </a:lnSpc>
              <a:buFont typeface="Arial"/>
              <a:buChar char="•"/>
            </a:pPr>
            <a:r>
              <a:rPr lang="en-US" sz="5012">
                <a:solidFill>
                  <a:srgbClr val="FFFFFF"/>
                </a:solidFill>
                <a:latin typeface="Open Sans Light"/>
              </a:rPr>
              <a:t>I</a:t>
            </a:r>
            <a:r>
              <a:rPr lang="en-US" sz="5012">
                <a:solidFill>
                  <a:srgbClr val="FFFFFF"/>
                </a:solidFill>
                <a:latin typeface="Open Sans Light"/>
              </a:rPr>
              <a:t>niciar un pasatiempo diario</a:t>
            </a:r>
          </a:p>
          <a:p>
            <a:pPr marL="1082244" indent="-541122" lvl="1">
              <a:lnSpc>
                <a:spcPts val="5965"/>
              </a:lnSpc>
              <a:buFont typeface="Arial"/>
              <a:buChar char="•"/>
            </a:pPr>
            <a:r>
              <a:rPr lang="en-US" sz="5012">
                <a:solidFill>
                  <a:srgbClr val="FFFFFF"/>
                </a:solidFill>
                <a:latin typeface="Open Sans Light"/>
              </a:rPr>
              <a:t>C</a:t>
            </a:r>
            <a:r>
              <a:rPr lang="en-US" sz="5012">
                <a:solidFill>
                  <a:srgbClr val="FFFFFF"/>
                </a:solidFill>
                <a:latin typeface="Open Sans Light"/>
              </a:rPr>
              <a:t>uidado de relevo</a:t>
            </a:r>
          </a:p>
          <a:p>
            <a:pPr marL="1082244" indent="-541122" lvl="1">
              <a:lnSpc>
                <a:spcPts val="5965"/>
              </a:lnSpc>
              <a:buFont typeface="Arial"/>
              <a:buChar char="•"/>
            </a:pPr>
            <a:r>
              <a:rPr lang="en-US" sz="5012">
                <a:solidFill>
                  <a:srgbClr val="FFFFFF"/>
                </a:solidFill>
                <a:latin typeface="Open Sans Light"/>
              </a:rPr>
              <a:t>Hablar con familiares y amigos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620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37181" y="4882034"/>
            <a:ext cx="4931337" cy="4321644"/>
          </a:xfrm>
          <a:custGeom>
            <a:avLst/>
            <a:gdLst/>
            <a:ahLst/>
            <a:cxnLst/>
            <a:rect r="r" b="b" t="t" l="l"/>
            <a:pathLst>
              <a:path h="4321644" w="4931337">
                <a:moveTo>
                  <a:pt x="0" y="0"/>
                </a:moveTo>
                <a:lnTo>
                  <a:pt x="4931337" y="0"/>
                </a:lnTo>
                <a:lnTo>
                  <a:pt x="4931337" y="4321644"/>
                </a:lnTo>
                <a:lnTo>
                  <a:pt x="0" y="4321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956674" y="-417609"/>
            <a:ext cx="3609600" cy="4590906"/>
          </a:xfrm>
          <a:custGeom>
            <a:avLst/>
            <a:gdLst/>
            <a:ahLst/>
            <a:cxnLst/>
            <a:rect r="r" b="b" t="t" l="l"/>
            <a:pathLst>
              <a:path h="4590906" w="3609600">
                <a:moveTo>
                  <a:pt x="0" y="0"/>
                </a:moveTo>
                <a:lnTo>
                  <a:pt x="3609600" y="0"/>
                </a:lnTo>
                <a:lnTo>
                  <a:pt x="3609600" y="4590906"/>
                </a:lnTo>
                <a:lnTo>
                  <a:pt x="0" y="45909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74753">
            <a:off x="-1016206" y="8289086"/>
            <a:ext cx="2993337" cy="2666791"/>
          </a:xfrm>
          <a:custGeom>
            <a:avLst/>
            <a:gdLst/>
            <a:ahLst/>
            <a:cxnLst/>
            <a:rect r="r" b="b" t="t" l="l"/>
            <a:pathLst>
              <a:path h="2666791" w="2993337">
                <a:moveTo>
                  <a:pt x="0" y="0"/>
                </a:moveTo>
                <a:lnTo>
                  <a:pt x="2993337" y="0"/>
                </a:lnTo>
                <a:lnTo>
                  <a:pt x="2993337" y="2666790"/>
                </a:lnTo>
                <a:lnTo>
                  <a:pt x="0" y="26667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8328692">
            <a:off x="14941104" y="906709"/>
            <a:ext cx="4524905" cy="1587830"/>
          </a:xfrm>
          <a:custGeom>
            <a:avLst/>
            <a:gdLst/>
            <a:ahLst/>
            <a:cxnLst/>
            <a:rect r="r" b="b" t="t" l="l"/>
            <a:pathLst>
              <a:path h="1587830" w="4524905">
                <a:moveTo>
                  <a:pt x="0" y="0"/>
                </a:moveTo>
                <a:lnTo>
                  <a:pt x="4524905" y="0"/>
                </a:lnTo>
                <a:lnTo>
                  <a:pt x="4524905" y="1587830"/>
                </a:lnTo>
                <a:lnTo>
                  <a:pt x="0" y="15878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262552" y="2340122"/>
            <a:ext cx="855719" cy="2402019"/>
          </a:xfrm>
          <a:custGeom>
            <a:avLst/>
            <a:gdLst/>
            <a:ahLst/>
            <a:cxnLst/>
            <a:rect r="r" b="b" t="t" l="l"/>
            <a:pathLst>
              <a:path h="2402019" w="855719">
                <a:moveTo>
                  <a:pt x="0" y="0"/>
                </a:moveTo>
                <a:lnTo>
                  <a:pt x="855719" y="0"/>
                </a:lnTo>
                <a:lnTo>
                  <a:pt x="855719" y="2402019"/>
                </a:lnTo>
                <a:lnTo>
                  <a:pt x="0" y="24020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869094" y="8497309"/>
            <a:ext cx="2297224" cy="1589312"/>
          </a:xfrm>
          <a:custGeom>
            <a:avLst/>
            <a:gdLst/>
            <a:ahLst/>
            <a:cxnLst/>
            <a:rect r="r" b="b" t="t" l="l"/>
            <a:pathLst>
              <a:path h="1589312" w="2297224">
                <a:moveTo>
                  <a:pt x="0" y="0"/>
                </a:moveTo>
                <a:lnTo>
                  <a:pt x="2297224" y="0"/>
                </a:lnTo>
                <a:lnTo>
                  <a:pt x="2297224" y="1589312"/>
                </a:lnTo>
                <a:lnTo>
                  <a:pt x="0" y="158931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15453" r="0" b="-29088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180949" y="1944291"/>
            <a:ext cx="8500576" cy="6007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55"/>
              </a:lnSpc>
            </a:pPr>
            <a:r>
              <a:rPr lang="en-US" sz="5676">
                <a:solidFill>
                  <a:srgbClr val="FFFFFF"/>
                </a:solidFill>
                <a:latin typeface="Open Sans Light Bold"/>
              </a:rPr>
              <a:t>PLANIFIQUE formas de ocuparse de asuntos importantes:</a:t>
            </a:r>
          </a:p>
          <a:p>
            <a:pPr>
              <a:lnSpc>
                <a:spcPts val="6755"/>
              </a:lnSpc>
            </a:pPr>
          </a:p>
          <a:p>
            <a:pPr marL="1225617" indent="-612808" lvl="1">
              <a:lnSpc>
                <a:spcPts val="6755"/>
              </a:lnSpc>
              <a:buFont typeface="Arial"/>
              <a:buChar char="•"/>
            </a:pPr>
            <a:r>
              <a:rPr lang="en-US" sz="5676">
                <a:solidFill>
                  <a:srgbClr val="FFFFFF"/>
                </a:solidFill>
                <a:latin typeface="Open Sans Light"/>
              </a:rPr>
              <a:t>Finanzas</a:t>
            </a:r>
          </a:p>
          <a:p>
            <a:pPr marL="1225617" indent="-612808" lvl="1">
              <a:lnSpc>
                <a:spcPts val="6755"/>
              </a:lnSpc>
              <a:buFont typeface="Arial"/>
              <a:buChar char="•"/>
            </a:pPr>
            <a:r>
              <a:rPr lang="en-US" sz="5676">
                <a:solidFill>
                  <a:srgbClr val="FFFFFF"/>
                </a:solidFill>
                <a:latin typeface="Open Sans Light"/>
              </a:rPr>
              <a:t>Aspectos l</a:t>
            </a:r>
            <a:r>
              <a:rPr lang="en-US" sz="5676">
                <a:solidFill>
                  <a:srgbClr val="FFFFFF"/>
                </a:solidFill>
                <a:latin typeface="Open Sans Light"/>
              </a:rPr>
              <a:t>egales</a:t>
            </a:r>
          </a:p>
          <a:p>
            <a:pPr marL="1225617" indent="-612808" lvl="1">
              <a:lnSpc>
                <a:spcPts val="6755"/>
              </a:lnSpc>
              <a:buFont typeface="Arial"/>
              <a:buChar char="•"/>
            </a:pPr>
            <a:r>
              <a:rPr lang="en-US" sz="5676">
                <a:solidFill>
                  <a:srgbClr val="FFFFFF"/>
                </a:solidFill>
                <a:latin typeface="Open Sans Light"/>
              </a:rPr>
              <a:t>C</a:t>
            </a:r>
            <a:r>
              <a:rPr lang="en-US" sz="5676">
                <a:solidFill>
                  <a:srgbClr val="FFFFFF"/>
                </a:solidFill>
                <a:latin typeface="Open Sans Light"/>
              </a:rPr>
              <a:t>uidado a largo plazo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620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0753370" y="636134"/>
            <a:ext cx="5079754" cy="5246370"/>
            <a:chOff x="0" y="0"/>
            <a:chExt cx="6350000" cy="65582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4930" y="74930"/>
              <a:ext cx="6200140" cy="6408420"/>
            </a:xfrm>
            <a:custGeom>
              <a:avLst/>
              <a:gdLst/>
              <a:ahLst/>
              <a:cxnLst/>
              <a:rect r="r" b="b" t="t" l="l"/>
              <a:pathLst>
                <a:path h="6408420" w="620014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2"/>
              <a:stretch>
                <a:fillRect l="0" t="-4015" r="0" b="-13151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558280"/>
            </a:xfrm>
            <a:custGeom>
              <a:avLst/>
              <a:gdLst/>
              <a:ahLst/>
              <a:cxnLst/>
              <a:rect r="r" b="b" t="t" l="l"/>
              <a:pathLst>
                <a:path h="6558280" w="635000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00A9A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2112063"/>
            <a:ext cx="8115300" cy="5486121"/>
          </a:xfrm>
          <a:custGeom>
            <a:avLst/>
            <a:gdLst/>
            <a:ahLst/>
            <a:cxnLst/>
            <a:rect r="r" b="b" t="t" l="l"/>
            <a:pathLst>
              <a:path h="5486121" w="8115300">
                <a:moveTo>
                  <a:pt x="0" y="0"/>
                </a:moveTo>
                <a:lnTo>
                  <a:pt x="8115300" y="0"/>
                </a:lnTo>
                <a:lnTo>
                  <a:pt x="8115300" y="5486121"/>
                </a:lnTo>
                <a:lnTo>
                  <a:pt x="0" y="5486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7420" r="0" b="-30503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8683594" y="6225062"/>
            <a:ext cx="9219307" cy="2683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2"/>
              </a:lnSpc>
            </a:pPr>
            <a:r>
              <a:rPr lang="en-US" sz="3087">
                <a:solidFill>
                  <a:srgbClr val="FFFFFF"/>
                </a:solidFill>
                <a:latin typeface="Open Sans Light"/>
              </a:rPr>
              <a:t>Wilmarys Mora, LPA</a:t>
            </a:r>
          </a:p>
          <a:p>
            <a:pPr algn="ctr">
              <a:lnSpc>
                <a:spcPts val="4322"/>
              </a:lnSpc>
            </a:pPr>
            <a:r>
              <a:rPr lang="en-US" sz="3087">
                <a:solidFill>
                  <a:srgbClr val="FFFFFF"/>
                </a:solidFill>
                <a:latin typeface="Open Sans Light"/>
              </a:rPr>
              <a:t>903-509-8323</a:t>
            </a:r>
          </a:p>
          <a:p>
            <a:pPr algn="ctr">
              <a:lnSpc>
                <a:spcPts val="4322"/>
              </a:lnSpc>
            </a:pPr>
          </a:p>
          <a:p>
            <a:pPr>
              <a:lnSpc>
                <a:spcPts val="4322"/>
              </a:lnSpc>
            </a:pPr>
            <a:r>
              <a:rPr lang="en-US" sz="3087">
                <a:solidFill>
                  <a:srgbClr val="FFFFFF"/>
                </a:solidFill>
                <a:latin typeface="Open Sans Light Bold"/>
              </a:rPr>
              <a:t>Comunicase con Wilmarys Mora, M.S., LPA </a:t>
            </a:r>
          </a:p>
          <a:p>
            <a:pPr>
              <a:lnSpc>
                <a:spcPts val="4322"/>
              </a:lnSpc>
            </a:pPr>
            <a:r>
              <a:rPr lang="en-US" sz="3087">
                <a:solidFill>
                  <a:srgbClr val="FFFFFF"/>
                </a:solidFill>
                <a:latin typeface="Open Sans Light Bold"/>
              </a:rPr>
              <a:t>al mismo numero para ser atendido en Español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620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11897" y="2622368"/>
            <a:ext cx="14328084" cy="5042265"/>
            <a:chOff x="0" y="0"/>
            <a:chExt cx="77663535" cy="2733094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77518756" cy="27186166"/>
            </a:xfrm>
            <a:custGeom>
              <a:avLst/>
              <a:gdLst/>
              <a:ahLst/>
              <a:cxnLst/>
              <a:rect r="r" b="b" t="t" l="l"/>
              <a:pathLst>
                <a:path h="27186166" w="77518756">
                  <a:moveTo>
                    <a:pt x="0" y="0"/>
                  </a:moveTo>
                  <a:lnTo>
                    <a:pt x="77518756" y="0"/>
                  </a:lnTo>
                  <a:lnTo>
                    <a:pt x="77518756" y="27186166"/>
                  </a:lnTo>
                  <a:lnTo>
                    <a:pt x="0" y="27186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CD5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7663532" cy="27330946"/>
            </a:xfrm>
            <a:custGeom>
              <a:avLst/>
              <a:gdLst/>
              <a:ahLst/>
              <a:cxnLst/>
              <a:rect r="r" b="b" t="t" l="l"/>
              <a:pathLst>
                <a:path h="27330946" w="77663532">
                  <a:moveTo>
                    <a:pt x="77518754" y="27186167"/>
                  </a:moveTo>
                  <a:lnTo>
                    <a:pt x="77663532" y="27186167"/>
                  </a:lnTo>
                  <a:lnTo>
                    <a:pt x="77663532" y="27330946"/>
                  </a:lnTo>
                  <a:lnTo>
                    <a:pt x="77518754" y="27330946"/>
                  </a:lnTo>
                  <a:lnTo>
                    <a:pt x="77518754" y="2718616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7186167"/>
                  </a:lnTo>
                  <a:lnTo>
                    <a:pt x="0" y="27186167"/>
                  </a:lnTo>
                  <a:lnTo>
                    <a:pt x="0" y="144780"/>
                  </a:lnTo>
                  <a:close/>
                  <a:moveTo>
                    <a:pt x="0" y="27186167"/>
                  </a:moveTo>
                  <a:lnTo>
                    <a:pt x="144780" y="27186167"/>
                  </a:lnTo>
                  <a:lnTo>
                    <a:pt x="144780" y="27330946"/>
                  </a:lnTo>
                  <a:lnTo>
                    <a:pt x="0" y="27330946"/>
                  </a:lnTo>
                  <a:lnTo>
                    <a:pt x="0" y="27186167"/>
                  </a:lnTo>
                  <a:close/>
                  <a:moveTo>
                    <a:pt x="77518754" y="144780"/>
                  </a:moveTo>
                  <a:lnTo>
                    <a:pt x="77663532" y="144780"/>
                  </a:lnTo>
                  <a:lnTo>
                    <a:pt x="77663532" y="27186167"/>
                  </a:lnTo>
                  <a:lnTo>
                    <a:pt x="77518754" y="27186167"/>
                  </a:lnTo>
                  <a:lnTo>
                    <a:pt x="77518754" y="144780"/>
                  </a:lnTo>
                  <a:close/>
                  <a:moveTo>
                    <a:pt x="144780" y="27186167"/>
                  </a:moveTo>
                  <a:lnTo>
                    <a:pt x="77518754" y="27186167"/>
                  </a:lnTo>
                  <a:lnTo>
                    <a:pt x="77518754" y="27330946"/>
                  </a:lnTo>
                  <a:lnTo>
                    <a:pt x="144780" y="27330946"/>
                  </a:lnTo>
                  <a:lnTo>
                    <a:pt x="144780" y="27186167"/>
                  </a:lnTo>
                  <a:close/>
                  <a:moveTo>
                    <a:pt x="77518754" y="0"/>
                  </a:moveTo>
                  <a:lnTo>
                    <a:pt x="77663532" y="0"/>
                  </a:lnTo>
                  <a:lnTo>
                    <a:pt x="77663532" y="144780"/>
                  </a:lnTo>
                  <a:lnTo>
                    <a:pt x="77518754" y="144780"/>
                  </a:lnTo>
                  <a:lnTo>
                    <a:pt x="7751875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7518754" y="0"/>
                  </a:lnTo>
                  <a:lnTo>
                    <a:pt x="7751875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0908987" y="2908430"/>
            <a:ext cx="5926319" cy="761478"/>
            <a:chOff x="0" y="0"/>
            <a:chExt cx="1547288" cy="19881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48260" y="48260"/>
              <a:ext cx="1499028" cy="150552"/>
            </a:xfrm>
            <a:custGeom>
              <a:avLst/>
              <a:gdLst/>
              <a:ahLst/>
              <a:cxnLst/>
              <a:rect r="r" b="b" t="t" l="l"/>
              <a:pathLst>
                <a:path h="150552" w="1499028">
                  <a:moveTo>
                    <a:pt x="0" y="0"/>
                  </a:moveTo>
                  <a:lnTo>
                    <a:pt x="1499028" y="0"/>
                  </a:lnTo>
                  <a:lnTo>
                    <a:pt x="1499028" y="150552"/>
                  </a:lnTo>
                  <a:lnTo>
                    <a:pt x="0" y="150552"/>
                  </a:lnTo>
                  <a:close/>
                </a:path>
              </a:pathLst>
            </a:custGeom>
            <a:solidFill>
              <a:srgbClr val="00A9A7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6350" y="6350"/>
              <a:ext cx="1499028" cy="150552"/>
            </a:xfrm>
            <a:custGeom>
              <a:avLst/>
              <a:gdLst/>
              <a:ahLst/>
              <a:cxnLst/>
              <a:rect r="r" b="b" t="t" l="l"/>
              <a:pathLst>
                <a:path h="150552" w="1499028">
                  <a:moveTo>
                    <a:pt x="0" y="0"/>
                  </a:moveTo>
                  <a:lnTo>
                    <a:pt x="1499028" y="0"/>
                  </a:lnTo>
                  <a:lnTo>
                    <a:pt x="1499028" y="150552"/>
                  </a:lnTo>
                  <a:lnTo>
                    <a:pt x="0" y="150552"/>
                  </a:lnTo>
                  <a:close/>
                </a:path>
              </a:pathLst>
            </a:custGeom>
            <a:solidFill>
              <a:srgbClr val="362035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511728" cy="163252"/>
            </a:xfrm>
            <a:custGeom>
              <a:avLst/>
              <a:gdLst/>
              <a:ahLst/>
              <a:cxnLst/>
              <a:rect r="r" b="b" t="t" l="l"/>
              <a:pathLst>
                <a:path h="163252" w="1511728">
                  <a:moveTo>
                    <a:pt x="1511728" y="163252"/>
                  </a:moveTo>
                  <a:lnTo>
                    <a:pt x="0" y="163252"/>
                  </a:lnTo>
                  <a:lnTo>
                    <a:pt x="0" y="0"/>
                  </a:lnTo>
                  <a:lnTo>
                    <a:pt x="1511728" y="0"/>
                  </a:lnTo>
                  <a:lnTo>
                    <a:pt x="1511728" y="163252"/>
                  </a:lnTo>
                  <a:close/>
                  <a:moveTo>
                    <a:pt x="12700" y="150552"/>
                  </a:moveTo>
                  <a:lnTo>
                    <a:pt x="1499028" y="150552"/>
                  </a:lnTo>
                  <a:lnTo>
                    <a:pt x="1499028" y="12700"/>
                  </a:lnTo>
                  <a:lnTo>
                    <a:pt x="12700" y="12700"/>
                  </a:lnTo>
                  <a:lnTo>
                    <a:pt x="12700" y="150552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AutoShape 9" id="9"/>
          <p:cNvSpPr/>
          <p:nvPr/>
        </p:nvSpPr>
        <p:spPr>
          <a:xfrm rot="0">
            <a:off x="6409480" y="6833887"/>
            <a:ext cx="7489174" cy="0"/>
          </a:xfrm>
          <a:prstGeom prst="line">
            <a:avLst/>
          </a:prstGeom>
          <a:ln cap="flat" w="47625">
            <a:solidFill>
              <a:srgbClr val="362035"/>
            </a:solidFill>
            <a:prstDash val="solid"/>
            <a:headEnd type="diamond" len="lg" w="lg"/>
            <a:tailEnd type="diamond" len="lg" w="lg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452694" y="3023793"/>
            <a:ext cx="3279425" cy="4531868"/>
          </a:xfrm>
          <a:custGeom>
            <a:avLst/>
            <a:gdLst/>
            <a:ahLst/>
            <a:cxnLst/>
            <a:rect r="r" b="b" t="t" l="l"/>
            <a:pathLst>
              <a:path h="4531868" w="3279425">
                <a:moveTo>
                  <a:pt x="0" y="0"/>
                </a:moveTo>
                <a:lnTo>
                  <a:pt x="3279425" y="0"/>
                </a:lnTo>
                <a:lnTo>
                  <a:pt x="3279425" y="4531868"/>
                </a:lnTo>
                <a:lnTo>
                  <a:pt x="0" y="45318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1280505" y="7994131"/>
            <a:ext cx="3718750" cy="4114800"/>
          </a:xfrm>
          <a:custGeom>
            <a:avLst/>
            <a:gdLst/>
            <a:ahLst/>
            <a:cxnLst/>
            <a:rect r="r" b="b" t="t" l="l"/>
            <a:pathLst>
              <a:path h="4114800" w="3718750">
                <a:moveTo>
                  <a:pt x="0" y="0"/>
                </a:moveTo>
                <a:lnTo>
                  <a:pt x="3718750" y="0"/>
                </a:lnTo>
                <a:lnTo>
                  <a:pt x="37187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6643516" y="7200900"/>
            <a:ext cx="1465897" cy="4114800"/>
          </a:xfrm>
          <a:custGeom>
            <a:avLst/>
            <a:gdLst/>
            <a:ahLst/>
            <a:cxnLst/>
            <a:rect r="r" b="b" t="t" l="l"/>
            <a:pathLst>
              <a:path h="4114800" w="1465897">
                <a:moveTo>
                  <a:pt x="0" y="0"/>
                </a:moveTo>
                <a:lnTo>
                  <a:pt x="1465897" y="0"/>
                </a:lnTo>
                <a:lnTo>
                  <a:pt x="14658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739866" y="-899430"/>
            <a:ext cx="3235262" cy="4114800"/>
          </a:xfrm>
          <a:custGeom>
            <a:avLst/>
            <a:gdLst/>
            <a:ahLst/>
            <a:cxnLst/>
            <a:rect r="r" b="b" t="t" l="l"/>
            <a:pathLst>
              <a:path h="4114800" w="3235262">
                <a:moveTo>
                  <a:pt x="0" y="0"/>
                </a:moveTo>
                <a:lnTo>
                  <a:pt x="3235261" y="0"/>
                </a:lnTo>
                <a:lnTo>
                  <a:pt x="323526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1269183" y="2928543"/>
            <a:ext cx="4231989" cy="25908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7"/>
              </a:lnSpc>
            </a:pPr>
            <a:r>
              <a:rPr lang="en-US" sz="2998">
                <a:solidFill>
                  <a:srgbClr val="FFFFFF"/>
                </a:solidFill>
                <a:latin typeface="Open Sans Extra Bold"/>
              </a:rPr>
              <a:t>Que es la demencia?</a:t>
            </a:r>
          </a:p>
          <a:p>
            <a:pPr>
              <a:lnSpc>
                <a:spcPts val="4197"/>
              </a:lnSpc>
            </a:pPr>
          </a:p>
          <a:p>
            <a:pPr>
              <a:lnSpc>
                <a:spcPts val="4197"/>
              </a:lnSpc>
            </a:pPr>
          </a:p>
          <a:p>
            <a:pPr>
              <a:lnSpc>
                <a:spcPts val="4197"/>
              </a:lnSpc>
            </a:pPr>
          </a:p>
          <a:p>
            <a:pPr>
              <a:lnSpc>
                <a:spcPts val="4197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5231352" y="3873706"/>
            <a:ext cx="9684482" cy="2632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15"/>
              </a:lnSpc>
            </a:pPr>
            <a:r>
              <a:rPr lang="en-US" sz="2954" spc="147">
                <a:solidFill>
                  <a:srgbClr val="000000"/>
                </a:solidFill>
                <a:latin typeface="Open Sans Light"/>
              </a:rPr>
              <a:t>Término general que describe un grupo de síntomas:</a:t>
            </a:r>
          </a:p>
          <a:p>
            <a:pPr marL="637790" indent="-318895" lvl="1">
              <a:lnSpc>
                <a:spcPts val="3515"/>
              </a:lnSpc>
              <a:buFont typeface="Arial"/>
              <a:buChar char="•"/>
            </a:pPr>
            <a:r>
              <a:rPr lang="en-US" sz="2954" spc="147">
                <a:solidFill>
                  <a:srgbClr val="000000"/>
                </a:solidFill>
                <a:latin typeface="Open Sans Light"/>
              </a:rPr>
              <a:t>Pérdida de memoria</a:t>
            </a:r>
          </a:p>
          <a:p>
            <a:pPr marL="637790" indent="-318895" lvl="1">
              <a:lnSpc>
                <a:spcPts val="3515"/>
              </a:lnSpc>
              <a:buFont typeface="Arial"/>
              <a:buChar char="•"/>
            </a:pPr>
            <a:r>
              <a:rPr lang="en-US" sz="2954" spc="147">
                <a:solidFill>
                  <a:srgbClr val="000000"/>
                </a:solidFill>
                <a:latin typeface="Open Sans Light"/>
              </a:rPr>
              <a:t>Pérdida de juicio</a:t>
            </a:r>
          </a:p>
          <a:p>
            <a:pPr marL="637790" indent="-318895" lvl="1">
              <a:lnSpc>
                <a:spcPts val="3515"/>
              </a:lnSpc>
              <a:buFont typeface="Arial"/>
              <a:buChar char="•"/>
            </a:pPr>
            <a:r>
              <a:rPr lang="en-US" sz="2954" spc="147">
                <a:solidFill>
                  <a:srgbClr val="000000"/>
                </a:solidFill>
                <a:latin typeface="Open Sans Light"/>
              </a:rPr>
              <a:t>Pérdida del lenguaje y habilidades motoras complejas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5781680" y="173309"/>
            <a:ext cx="2294133" cy="1587174"/>
          </a:xfrm>
          <a:custGeom>
            <a:avLst/>
            <a:gdLst/>
            <a:ahLst/>
            <a:cxnLst/>
            <a:rect r="r" b="b" t="t" l="l"/>
            <a:pathLst>
              <a:path h="1587174" w="2294133">
                <a:moveTo>
                  <a:pt x="0" y="0"/>
                </a:moveTo>
                <a:lnTo>
                  <a:pt x="2294133" y="0"/>
                </a:lnTo>
                <a:lnTo>
                  <a:pt x="2294133" y="1587173"/>
                </a:lnTo>
                <a:lnTo>
                  <a:pt x="0" y="158717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15453" r="0" b="-29088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620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903460" y="1028700"/>
            <a:ext cx="8481080" cy="8065340"/>
          </a:xfrm>
          <a:custGeom>
            <a:avLst/>
            <a:gdLst/>
            <a:ahLst/>
            <a:cxnLst/>
            <a:rect r="r" b="b" t="t" l="l"/>
            <a:pathLst>
              <a:path h="8065340" w="8481080">
                <a:moveTo>
                  <a:pt x="0" y="0"/>
                </a:moveTo>
                <a:lnTo>
                  <a:pt x="8481080" y="0"/>
                </a:lnTo>
                <a:lnTo>
                  <a:pt x="8481080" y="8065340"/>
                </a:lnTo>
                <a:lnTo>
                  <a:pt x="0" y="8065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781680" y="173309"/>
            <a:ext cx="2294133" cy="1587174"/>
          </a:xfrm>
          <a:custGeom>
            <a:avLst/>
            <a:gdLst/>
            <a:ahLst/>
            <a:cxnLst/>
            <a:rect r="r" b="b" t="t" l="l"/>
            <a:pathLst>
              <a:path h="1587174" w="2294133">
                <a:moveTo>
                  <a:pt x="0" y="0"/>
                </a:moveTo>
                <a:lnTo>
                  <a:pt x="2294133" y="0"/>
                </a:lnTo>
                <a:lnTo>
                  <a:pt x="2294133" y="1587173"/>
                </a:lnTo>
                <a:lnTo>
                  <a:pt x="0" y="15871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5453" r="0" b="-29088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64974" y="5667589"/>
            <a:ext cx="7195754" cy="3127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141"/>
              </a:lnSpc>
            </a:pPr>
            <a:r>
              <a:rPr lang="en-US" sz="2639" spc="131">
                <a:solidFill>
                  <a:srgbClr val="FFFFFF"/>
                </a:solidFill>
                <a:latin typeface="Roboto Mono Regular Bold"/>
              </a:rPr>
              <a:t>Irreversible</a:t>
            </a:r>
          </a:p>
          <a:p>
            <a:pPr algn="r">
              <a:lnSpc>
                <a:spcPts val="3141"/>
              </a:lnSpc>
            </a:pPr>
            <a:r>
              <a:rPr lang="en-US" sz="2639" spc="131">
                <a:solidFill>
                  <a:srgbClr val="FFFFFF"/>
                </a:solidFill>
                <a:latin typeface="Roboto Mono Regular"/>
              </a:rPr>
              <a:t>Alzheimer's </a:t>
            </a:r>
          </a:p>
          <a:p>
            <a:pPr algn="r">
              <a:lnSpc>
                <a:spcPts val="3141"/>
              </a:lnSpc>
            </a:pPr>
            <a:r>
              <a:rPr lang="en-US" sz="2639" spc="131">
                <a:solidFill>
                  <a:srgbClr val="FFFFFF"/>
                </a:solidFill>
                <a:latin typeface="Roboto Mono Regular"/>
              </a:rPr>
              <a:t>Enfermedad Vascular </a:t>
            </a:r>
          </a:p>
          <a:p>
            <a:pPr algn="r">
              <a:lnSpc>
                <a:spcPts val="3141"/>
              </a:lnSpc>
            </a:pPr>
            <a:r>
              <a:rPr lang="en-US" sz="2639" spc="131">
                <a:solidFill>
                  <a:srgbClr val="FFFFFF"/>
                </a:solidFill>
                <a:latin typeface="Roboto Mono Regular"/>
              </a:rPr>
              <a:t>Parkinson's </a:t>
            </a:r>
          </a:p>
          <a:p>
            <a:pPr algn="r">
              <a:lnSpc>
                <a:spcPts val="3141"/>
              </a:lnSpc>
            </a:pPr>
            <a:r>
              <a:rPr lang="en-US" sz="2639" spc="131">
                <a:solidFill>
                  <a:srgbClr val="FFFFFF"/>
                </a:solidFill>
                <a:latin typeface="Roboto Mono Regular"/>
              </a:rPr>
              <a:t>Frontotemporal </a:t>
            </a:r>
          </a:p>
          <a:p>
            <a:pPr algn="r">
              <a:lnSpc>
                <a:spcPts val="3141"/>
              </a:lnSpc>
            </a:pPr>
            <a:r>
              <a:rPr lang="en-US" sz="2639" spc="131">
                <a:solidFill>
                  <a:srgbClr val="FFFFFF"/>
                </a:solidFill>
                <a:latin typeface="Roboto Mono Regular"/>
              </a:rPr>
              <a:t>Lewy Body </a:t>
            </a:r>
          </a:p>
          <a:p>
            <a:pPr algn="r">
              <a:lnSpc>
                <a:spcPts val="3141"/>
              </a:lnSpc>
            </a:pPr>
            <a:r>
              <a:rPr lang="en-US" sz="2639" spc="131">
                <a:solidFill>
                  <a:srgbClr val="FFFFFF"/>
                </a:solidFill>
                <a:latin typeface="Roboto Mono Regular"/>
              </a:rPr>
              <a:t>Creutzfeld-Jacob </a:t>
            </a:r>
          </a:p>
          <a:p>
            <a:pPr algn="r">
              <a:lnSpc>
                <a:spcPts val="3141"/>
              </a:lnSpc>
            </a:pPr>
            <a:r>
              <a:rPr lang="en-US" sz="2639" spc="131">
                <a:solidFill>
                  <a:srgbClr val="FFFFFF"/>
                </a:solidFill>
                <a:latin typeface="Roboto Mono Regular"/>
              </a:rPr>
              <a:t>Huntington's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307294" y="5472330"/>
            <a:ext cx="5952006" cy="3518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37"/>
              </a:lnSpc>
            </a:pPr>
            <a:r>
              <a:rPr lang="en-US" sz="2636" spc="131">
                <a:solidFill>
                  <a:srgbClr val="FFFFFF"/>
                </a:solidFill>
                <a:latin typeface="Roboto Mono Regular Bold"/>
              </a:rPr>
              <a:t>Reversible</a:t>
            </a:r>
          </a:p>
          <a:p>
            <a:pPr>
              <a:lnSpc>
                <a:spcPts val="3137"/>
              </a:lnSpc>
            </a:pPr>
            <a:r>
              <a:rPr lang="en-US" sz="2636" spc="131">
                <a:solidFill>
                  <a:srgbClr val="FFFFFF"/>
                </a:solidFill>
                <a:latin typeface="Roboto Mono Regular"/>
              </a:rPr>
              <a:t>Depresion</a:t>
            </a:r>
          </a:p>
          <a:p>
            <a:pPr>
              <a:lnSpc>
                <a:spcPts val="3137"/>
              </a:lnSpc>
            </a:pPr>
            <a:r>
              <a:rPr lang="en-US" sz="2636" spc="131">
                <a:solidFill>
                  <a:srgbClr val="FFFFFF"/>
                </a:solidFill>
                <a:latin typeface="Roboto Mono Regular"/>
              </a:rPr>
              <a:t>Malnutricion</a:t>
            </a:r>
          </a:p>
          <a:p>
            <a:pPr>
              <a:lnSpc>
                <a:spcPts val="3137"/>
              </a:lnSpc>
            </a:pPr>
            <a:r>
              <a:rPr lang="en-US" sz="2636" spc="131">
                <a:solidFill>
                  <a:srgbClr val="FFFFFF"/>
                </a:solidFill>
                <a:latin typeface="Roboto Mono Regular"/>
              </a:rPr>
              <a:t>Infecciones</a:t>
            </a:r>
          </a:p>
          <a:p>
            <a:pPr>
              <a:lnSpc>
                <a:spcPts val="3137"/>
              </a:lnSpc>
            </a:pPr>
            <a:r>
              <a:rPr lang="en-US" sz="2636" spc="131">
                <a:solidFill>
                  <a:srgbClr val="FFFFFF"/>
                </a:solidFill>
                <a:latin typeface="Roboto Mono Regular"/>
              </a:rPr>
              <a:t>Hydroceflia </a:t>
            </a:r>
          </a:p>
          <a:p>
            <a:pPr>
              <a:lnSpc>
                <a:spcPts val="3137"/>
              </a:lnSpc>
            </a:pPr>
            <a:r>
              <a:rPr lang="en-US" sz="2636" spc="131">
                <a:solidFill>
                  <a:srgbClr val="FFFFFF"/>
                </a:solidFill>
                <a:latin typeface="Roboto Mono Regular"/>
              </a:rPr>
              <a:t>Medicacion/Interaccion de drogas </a:t>
            </a:r>
          </a:p>
          <a:p>
            <a:pPr>
              <a:lnSpc>
                <a:spcPts val="3137"/>
              </a:lnSpc>
            </a:pPr>
            <a:r>
              <a:rPr lang="en-US" sz="2636" spc="131">
                <a:solidFill>
                  <a:srgbClr val="FFFFFF"/>
                </a:solidFill>
                <a:latin typeface="Roboto Mono Regular"/>
              </a:rPr>
              <a:t>Deficiencia de Vitamin b12 </a:t>
            </a:r>
          </a:p>
          <a:p>
            <a:pPr>
              <a:lnSpc>
                <a:spcPts val="3137"/>
              </a:lnSpc>
            </a:pPr>
            <a:r>
              <a:rPr lang="en-US" sz="2636" spc="131">
                <a:solidFill>
                  <a:srgbClr val="FFFFFF"/>
                </a:solidFill>
                <a:latin typeface="Roboto Mono Regular"/>
              </a:rPr>
              <a:t>Hypoglycemia/hyperglycemia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11" r="0" b="-921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088424" y="-1877642"/>
            <a:ext cx="10234248" cy="6780189"/>
          </a:xfrm>
          <a:custGeom>
            <a:avLst/>
            <a:gdLst/>
            <a:ahLst/>
            <a:cxnLst/>
            <a:rect r="r" b="b" t="t" l="l"/>
            <a:pathLst>
              <a:path h="6780189" w="10234248">
                <a:moveTo>
                  <a:pt x="0" y="0"/>
                </a:moveTo>
                <a:lnTo>
                  <a:pt x="10234248" y="0"/>
                </a:lnTo>
                <a:lnTo>
                  <a:pt x="10234248" y="6780189"/>
                </a:lnTo>
                <a:lnTo>
                  <a:pt x="0" y="67801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346162" y="4902547"/>
            <a:ext cx="8453438" cy="8453438"/>
          </a:xfrm>
          <a:custGeom>
            <a:avLst/>
            <a:gdLst/>
            <a:ahLst/>
            <a:cxnLst/>
            <a:rect r="r" b="b" t="t" l="l"/>
            <a:pathLst>
              <a:path h="8453438" w="8453438">
                <a:moveTo>
                  <a:pt x="0" y="0"/>
                </a:moveTo>
                <a:lnTo>
                  <a:pt x="8453438" y="0"/>
                </a:lnTo>
                <a:lnTo>
                  <a:pt x="8453438" y="8453438"/>
                </a:lnTo>
                <a:lnTo>
                  <a:pt x="0" y="84534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752226" y="926344"/>
            <a:ext cx="14328084" cy="8434311"/>
            <a:chOff x="0" y="0"/>
            <a:chExt cx="77663535" cy="4571709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72390" y="72390"/>
              <a:ext cx="77518756" cy="45572318"/>
            </a:xfrm>
            <a:custGeom>
              <a:avLst/>
              <a:gdLst/>
              <a:ahLst/>
              <a:cxnLst/>
              <a:rect r="r" b="b" t="t" l="l"/>
              <a:pathLst>
                <a:path h="45572318" w="77518756">
                  <a:moveTo>
                    <a:pt x="0" y="0"/>
                  </a:moveTo>
                  <a:lnTo>
                    <a:pt x="77518756" y="0"/>
                  </a:lnTo>
                  <a:lnTo>
                    <a:pt x="77518756" y="45572318"/>
                  </a:lnTo>
                  <a:lnTo>
                    <a:pt x="0" y="455723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CDA2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7663532" cy="45717098"/>
            </a:xfrm>
            <a:custGeom>
              <a:avLst/>
              <a:gdLst/>
              <a:ahLst/>
              <a:cxnLst/>
              <a:rect r="r" b="b" t="t" l="l"/>
              <a:pathLst>
                <a:path h="45717098" w="77663532">
                  <a:moveTo>
                    <a:pt x="77518754" y="45572316"/>
                  </a:moveTo>
                  <a:lnTo>
                    <a:pt x="77663532" y="45572316"/>
                  </a:lnTo>
                  <a:lnTo>
                    <a:pt x="77663532" y="45717098"/>
                  </a:lnTo>
                  <a:lnTo>
                    <a:pt x="77518754" y="45717098"/>
                  </a:lnTo>
                  <a:lnTo>
                    <a:pt x="77518754" y="4557231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5572319"/>
                  </a:lnTo>
                  <a:lnTo>
                    <a:pt x="0" y="45572319"/>
                  </a:lnTo>
                  <a:lnTo>
                    <a:pt x="0" y="144780"/>
                  </a:lnTo>
                  <a:close/>
                  <a:moveTo>
                    <a:pt x="0" y="45572319"/>
                  </a:moveTo>
                  <a:lnTo>
                    <a:pt x="144780" y="45572319"/>
                  </a:lnTo>
                  <a:lnTo>
                    <a:pt x="144780" y="45717098"/>
                  </a:lnTo>
                  <a:lnTo>
                    <a:pt x="0" y="45717098"/>
                  </a:lnTo>
                  <a:lnTo>
                    <a:pt x="0" y="45572316"/>
                  </a:lnTo>
                  <a:close/>
                  <a:moveTo>
                    <a:pt x="77518754" y="144780"/>
                  </a:moveTo>
                  <a:lnTo>
                    <a:pt x="77663532" y="144780"/>
                  </a:lnTo>
                  <a:lnTo>
                    <a:pt x="77663532" y="45572319"/>
                  </a:lnTo>
                  <a:lnTo>
                    <a:pt x="77518754" y="45572319"/>
                  </a:lnTo>
                  <a:lnTo>
                    <a:pt x="77518754" y="144780"/>
                  </a:lnTo>
                  <a:close/>
                  <a:moveTo>
                    <a:pt x="144780" y="45572316"/>
                  </a:moveTo>
                  <a:lnTo>
                    <a:pt x="77518754" y="45572316"/>
                  </a:lnTo>
                  <a:lnTo>
                    <a:pt x="77518754" y="45717098"/>
                  </a:lnTo>
                  <a:lnTo>
                    <a:pt x="144780" y="45717098"/>
                  </a:lnTo>
                  <a:lnTo>
                    <a:pt x="144780" y="45572316"/>
                  </a:lnTo>
                  <a:close/>
                  <a:moveTo>
                    <a:pt x="77518754" y="0"/>
                  </a:moveTo>
                  <a:lnTo>
                    <a:pt x="77663532" y="0"/>
                  </a:lnTo>
                  <a:lnTo>
                    <a:pt x="77663532" y="144780"/>
                  </a:lnTo>
                  <a:lnTo>
                    <a:pt x="77518754" y="144780"/>
                  </a:lnTo>
                  <a:lnTo>
                    <a:pt x="7751875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7518754" y="0"/>
                  </a:lnTo>
                  <a:lnTo>
                    <a:pt x="7751875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6882856" y="1472432"/>
            <a:ext cx="9652919" cy="1240312"/>
            <a:chOff x="0" y="0"/>
            <a:chExt cx="1547288" cy="19881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48260" y="48260"/>
              <a:ext cx="1499028" cy="150552"/>
            </a:xfrm>
            <a:custGeom>
              <a:avLst/>
              <a:gdLst/>
              <a:ahLst/>
              <a:cxnLst/>
              <a:rect r="r" b="b" t="t" l="l"/>
              <a:pathLst>
                <a:path h="150552" w="1499028">
                  <a:moveTo>
                    <a:pt x="0" y="0"/>
                  </a:moveTo>
                  <a:lnTo>
                    <a:pt x="1499028" y="0"/>
                  </a:lnTo>
                  <a:lnTo>
                    <a:pt x="1499028" y="150552"/>
                  </a:lnTo>
                  <a:lnTo>
                    <a:pt x="0" y="150552"/>
                  </a:lnTo>
                  <a:close/>
                </a:path>
              </a:pathLst>
            </a:custGeom>
            <a:solidFill>
              <a:srgbClr val="E88D69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6350" y="6350"/>
              <a:ext cx="1499028" cy="150552"/>
            </a:xfrm>
            <a:custGeom>
              <a:avLst/>
              <a:gdLst/>
              <a:ahLst/>
              <a:cxnLst/>
              <a:rect r="r" b="b" t="t" l="l"/>
              <a:pathLst>
                <a:path h="150552" w="1499028">
                  <a:moveTo>
                    <a:pt x="0" y="0"/>
                  </a:moveTo>
                  <a:lnTo>
                    <a:pt x="1499028" y="0"/>
                  </a:lnTo>
                  <a:lnTo>
                    <a:pt x="1499028" y="150552"/>
                  </a:lnTo>
                  <a:lnTo>
                    <a:pt x="0" y="150552"/>
                  </a:lnTo>
                  <a:close/>
                </a:path>
              </a:pathLst>
            </a:custGeom>
            <a:solidFill>
              <a:srgbClr val="00A9A7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511728" cy="163252"/>
            </a:xfrm>
            <a:custGeom>
              <a:avLst/>
              <a:gdLst/>
              <a:ahLst/>
              <a:cxnLst/>
              <a:rect r="r" b="b" t="t" l="l"/>
              <a:pathLst>
                <a:path h="163252" w="1511728">
                  <a:moveTo>
                    <a:pt x="1511728" y="163252"/>
                  </a:moveTo>
                  <a:lnTo>
                    <a:pt x="0" y="163252"/>
                  </a:lnTo>
                  <a:lnTo>
                    <a:pt x="0" y="0"/>
                  </a:lnTo>
                  <a:lnTo>
                    <a:pt x="1511728" y="0"/>
                  </a:lnTo>
                  <a:lnTo>
                    <a:pt x="1511728" y="163252"/>
                  </a:lnTo>
                  <a:close/>
                  <a:moveTo>
                    <a:pt x="12700" y="150552"/>
                  </a:moveTo>
                  <a:lnTo>
                    <a:pt x="1499028" y="150552"/>
                  </a:lnTo>
                  <a:lnTo>
                    <a:pt x="1499028" y="12700"/>
                  </a:lnTo>
                  <a:lnTo>
                    <a:pt x="12700" y="12700"/>
                  </a:lnTo>
                  <a:lnTo>
                    <a:pt x="12700" y="150552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027084" y="3345116"/>
            <a:ext cx="13826894" cy="5784150"/>
            <a:chOff x="0" y="0"/>
            <a:chExt cx="74946899" cy="3135223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72390" y="72390"/>
              <a:ext cx="74802116" cy="31207459"/>
            </a:xfrm>
            <a:custGeom>
              <a:avLst/>
              <a:gdLst/>
              <a:ahLst/>
              <a:cxnLst/>
              <a:rect r="r" b="b" t="t" l="l"/>
              <a:pathLst>
                <a:path h="31207459" w="74802116">
                  <a:moveTo>
                    <a:pt x="0" y="0"/>
                  </a:moveTo>
                  <a:lnTo>
                    <a:pt x="74802116" y="0"/>
                  </a:lnTo>
                  <a:lnTo>
                    <a:pt x="74802116" y="31207459"/>
                  </a:lnTo>
                  <a:lnTo>
                    <a:pt x="0" y="312074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CD5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74946898" cy="31352238"/>
            </a:xfrm>
            <a:custGeom>
              <a:avLst/>
              <a:gdLst/>
              <a:ahLst/>
              <a:cxnLst/>
              <a:rect r="r" b="b" t="t" l="l"/>
              <a:pathLst>
                <a:path h="31352238" w="74946898">
                  <a:moveTo>
                    <a:pt x="74802119" y="31207459"/>
                  </a:moveTo>
                  <a:lnTo>
                    <a:pt x="74946898" y="31207459"/>
                  </a:lnTo>
                  <a:lnTo>
                    <a:pt x="74946898" y="31352238"/>
                  </a:lnTo>
                  <a:lnTo>
                    <a:pt x="74802119" y="31352238"/>
                  </a:lnTo>
                  <a:lnTo>
                    <a:pt x="74802119" y="3120745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1207459"/>
                  </a:lnTo>
                  <a:lnTo>
                    <a:pt x="0" y="31207459"/>
                  </a:lnTo>
                  <a:lnTo>
                    <a:pt x="0" y="144780"/>
                  </a:lnTo>
                  <a:close/>
                  <a:moveTo>
                    <a:pt x="0" y="31207459"/>
                  </a:moveTo>
                  <a:lnTo>
                    <a:pt x="144780" y="31207459"/>
                  </a:lnTo>
                  <a:lnTo>
                    <a:pt x="144780" y="31352238"/>
                  </a:lnTo>
                  <a:lnTo>
                    <a:pt x="0" y="31352238"/>
                  </a:lnTo>
                  <a:lnTo>
                    <a:pt x="0" y="31207459"/>
                  </a:lnTo>
                  <a:close/>
                  <a:moveTo>
                    <a:pt x="74802119" y="144780"/>
                  </a:moveTo>
                  <a:lnTo>
                    <a:pt x="74946898" y="144780"/>
                  </a:lnTo>
                  <a:lnTo>
                    <a:pt x="74946898" y="31207459"/>
                  </a:lnTo>
                  <a:lnTo>
                    <a:pt x="74802119" y="31207459"/>
                  </a:lnTo>
                  <a:lnTo>
                    <a:pt x="74802119" y="144780"/>
                  </a:lnTo>
                  <a:close/>
                  <a:moveTo>
                    <a:pt x="144780" y="31207459"/>
                  </a:moveTo>
                  <a:lnTo>
                    <a:pt x="74802119" y="31207459"/>
                  </a:lnTo>
                  <a:lnTo>
                    <a:pt x="74802119" y="31352238"/>
                  </a:lnTo>
                  <a:lnTo>
                    <a:pt x="144780" y="31352238"/>
                  </a:lnTo>
                  <a:lnTo>
                    <a:pt x="144780" y="31207459"/>
                  </a:lnTo>
                  <a:close/>
                  <a:moveTo>
                    <a:pt x="74802119" y="0"/>
                  </a:moveTo>
                  <a:lnTo>
                    <a:pt x="74946898" y="0"/>
                  </a:lnTo>
                  <a:lnTo>
                    <a:pt x="74946898" y="144780"/>
                  </a:lnTo>
                  <a:lnTo>
                    <a:pt x="74802119" y="144780"/>
                  </a:lnTo>
                  <a:lnTo>
                    <a:pt x="7480211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4802119" y="0"/>
                  </a:lnTo>
                  <a:lnTo>
                    <a:pt x="7480211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5" id="15"/>
          <p:cNvGrpSpPr/>
          <p:nvPr/>
        </p:nvGrpSpPr>
        <p:grpSpPr>
          <a:xfrm rot="-2700000">
            <a:off x="2351068" y="4882843"/>
            <a:ext cx="205899" cy="204719"/>
            <a:chOff x="0" y="0"/>
            <a:chExt cx="9612977" cy="955786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72390" y="72390"/>
              <a:ext cx="9468197" cy="9413081"/>
            </a:xfrm>
            <a:custGeom>
              <a:avLst/>
              <a:gdLst/>
              <a:ahLst/>
              <a:cxnLst/>
              <a:rect r="r" b="b" t="t" l="l"/>
              <a:pathLst>
                <a:path h="9413081" w="9468197">
                  <a:moveTo>
                    <a:pt x="0" y="0"/>
                  </a:moveTo>
                  <a:lnTo>
                    <a:pt x="9468197" y="0"/>
                  </a:lnTo>
                  <a:lnTo>
                    <a:pt x="9468197" y="9413081"/>
                  </a:lnTo>
                  <a:lnTo>
                    <a:pt x="0" y="9413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8D69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9612977" cy="9557862"/>
            </a:xfrm>
            <a:custGeom>
              <a:avLst/>
              <a:gdLst/>
              <a:ahLst/>
              <a:cxnLst/>
              <a:rect r="r" b="b" t="t" l="l"/>
              <a:pathLst>
                <a:path h="9557862" w="9612977">
                  <a:moveTo>
                    <a:pt x="9468196" y="9413082"/>
                  </a:moveTo>
                  <a:lnTo>
                    <a:pt x="9612977" y="9413082"/>
                  </a:lnTo>
                  <a:lnTo>
                    <a:pt x="9612977" y="9557862"/>
                  </a:lnTo>
                  <a:lnTo>
                    <a:pt x="9468196" y="9557862"/>
                  </a:lnTo>
                  <a:lnTo>
                    <a:pt x="9468196" y="941308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3082"/>
                  </a:lnTo>
                  <a:lnTo>
                    <a:pt x="0" y="9413082"/>
                  </a:lnTo>
                  <a:lnTo>
                    <a:pt x="0" y="144780"/>
                  </a:lnTo>
                  <a:close/>
                  <a:moveTo>
                    <a:pt x="0" y="9413082"/>
                  </a:moveTo>
                  <a:lnTo>
                    <a:pt x="144780" y="9413082"/>
                  </a:lnTo>
                  <a:lnTo>
                    <a:pt x="144780" y="9557862"/>
                  </a:lnTo>
                  <a:lnTo>
                    <a:pt x="0" y="9557862"/>
                  </a:lnTo>
                  <a:lnTo>
                    <a:pt x="0" y="9413082"/>
                  </a:lnTo>
                  <a:close/>
                  <a:moveTo>
                    <a:pt x="9468196" y="144780"/>
                  </a:moveTo>
                  <a:lnTo>
                    <a:pt x="9612977" y="144780"/>
                  </a:lnTo>
                  <a:lnTo>
                    <a:pt x="9612977" y="9413082"/>
                  </a:lnTo>
                  <a:lnTo>
                    <a:pt x="9468196" y="9413082"/>
                  </a:lnTo>
                  <a:lnTo>
                    <a:pt x="9468196" y="144780"/>
                  </a:lnTo>
                  <a:close/>
                  <a:moveTo>
                    <a:pt x="144780" y="9413082"/>
                  </a:moveTo>
                  <a:lnTo>
                    <a:pt x="9468196" y="9413082"/>
                  </a:lnTo>
                  <a:lnTo>
                    <a:pt x="9468196" y="9557862"/>
                  </a:lnTo>
                  <a:lnTo>
                    <a:pt x="144780" y="9557862"/>
                  </a:lnTo>
                  <a:lnTo>
                    <a:pt x="144780" y="9413082"/>
                  </a:lnTo>
                  <a:close/>
                  <a:moveTo>
                    <a:pt x="9468196" y="0"/>
                  </a:moveTo>
                  <a:lnTo>
                    <a:pt x="9612977" y="0"/>
                  </a:lnTo>
                  <a:lnTo>
                    <a:pt x="9612977" y="144780"/>
                  </a:lnTo>
                  <a:lnTo>
                    <a:pt x="9468196" y="144780"/>
                  </a:lnTo>
                  <a:lnTo>
                    <a:pt x="946819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468196" y="0"/>
                  </a:lnTo>
                  <a:lnTo>
                    <a:pt x="946819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8" id="18"/>
          <p:cNvGrpSpPr/>
          <p:nvPr/>
        </p:nvGrpSpPr>
        <p:grpSpPr>
          <a:xfrm rot="-2700000">
            <a:off x="2351068" y="5651655"/>
            <a:ext cx="205899" cy="204719"/>
            <a:chOff x="0" y="0"/>
            <a:chExt cx="9612977" cy="9557862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72390" y="72390"/>
              <a:ext cx="9468197" cy="9413081"/>
            </a:xfrm>
            <a:custGeom>
              <a:avLst/>
              <a:gdLst/>
              <a:ahLst/>
              <a:cxnLst/>
              <a:rect r="r" b="b" t="t" l="l"/>
              <a:pathLst>
                <a:path h="9413081" w="9468197">
                  <a:moveTo>
                    <a:pt x="0" y="0"/>
                  </a:moveTo>
                  <a:lnTo>
                    <a:pt x="9468197" y="0"/>
                  </a:lnTo>
                  <a:lnTo>
                    <a:pt x="9468197" y="9413081"/>
                  </a:lnTo>
                  <a:lnTo>
                    <a:pt x="0" y="9413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8D69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9612977" cy="9557862"/>
            </a:xfrm>
            <a:custGeom>
              <a:avLst/>
              <a:gdLst/>
              <a:ahLst/>
              <a:cxnLst/>
              <a:rect r="r" b="b" t="t" l="l"/>
              <a:pathLst>
                <a:path h="9557862" w="9612977">
                  <a:moveTo>
                    <a:pt x="9468196" y="9413082"/>
                  </a:moveTo>
                  <a:lnTo>
                    <a:pt x="9612977" y="9413082"/>
                  </a:lnTo>
                  <a:lnTo>
                    <a:pt x="9612977" y="9557862"/>
                  </a:lnTo>
                  <a:lnTo>
                    <a:pt x="9468196" y="9557862"/>
                  </a:lnTo>
                  <a:lnTo>
                    <a:pt x="9468196" y="941308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3082"/>
                  </a:lnTo>
                  <a:lnTo>
                    <a:pt x="0" y="9413082"/>
                  </a:lnTo>
                  <a:lnTo>
                    <a:pt x="0" y="144780"/>
                  </a:lnTo>
                  <a:close/>
                  <a:moveTo>
                    <a:pt x="0" y="9413082"/>
                  </a:moveTo>
                  <a:lnTo>
                    <a:pt x="144780" y="9413082"/>
                  </a:lnTo>
                  <a:lnTo>
                    <a:pt x="144780" y="9557862"/>
                  </a:lnTo>
                  <a:lnTo>
                    <a:pt x="0" y="9557862"/>
                  </a:lnTo>
                  <a:lnTo>
                    <a:pt x="0" y="9413082"/>
                  </a:lnTo>
                  <a:close/>
                  <a:moveTo>
                    <a:pt x="9468196" y="144780"/>
                  </a:moveTo>
                  <a:lnTo>
                    <a:pt x="9612977" y="144780"/>
                  </a:lnTo>
                  <a:lnTo>
                    <a:pt x="9612977" y="9413082"/>
                  </a:lnTo>
                  <a:lnTo>
                    <a:pt x="9468196" y="9413082"/>
                  </a:lnTo>
                  <a:lnTo>
                    <a:pt x="9468196" y="144780"/>
                  </a:lnTo>
                  <a:close/>
                  <a:moveTo>
                    <a:pt x="144780" y="9413082"/>
                  </a:moveTo>
                  <a:lnTo>
                    <a:pt x="9468196" y="9413082"/>
                  </a:lnTo>
                  <a:lnTo>
                    <a:pt x="9468196" y="9557862"/>
                  </a:lnTo>
                  <a:lnTo>
                    <a:pt x="144780" y="9557862"/>
                  </a:lnTo>
                  <a:lnTo>
                    <a:pt x="144780" y="9413082"/>
                  </a:lnTo>
                  <a:close/>
                  <a:moveTo>
                    <a:pt x="9468196" y="0"/>
                  </a:moveTo>
                  <a:lnTo>
                    <a:pt x="9612977" y="0"/>
                  </a:lnTo>
                  <a:lnTo>
                    <a:pt x="9612977" y="144780"/>
                  </a:lnTo>
                  <a:lnTo>
                    <a:pt x="9468196" y="144780"/>
                  </a:lnTo>
                  <a:lnTo>
                    <a:pt x="946819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468196" y="0"/>
                  </a:lnTo>
                  <a:lnTo>
                    <a:pt x="946819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1" id="21"/>
          <p:cNvGrpSpPr/>
          <p:nvPr/>
        </p:nvGrpSpPr>
        <p:grpSpPr>
          <a:xfrm rot="-2700000">
            <a:off x="2351068" y="6420467"/>
            <a:ext cx="205899" cy="204719"/>
            <a:chOff x="0" y="0"/>
            <a:chExt cx="9612977" cy="955786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72390" y="72390"/>
              <a:ext cx="9468197" cy="9413081"/>
            </a:xfrm>
            <a:custGeom>
              <a:avLst/>
              <a:gdLst/>
              <a:ahLst/>
              <a:cxnLst/>
              <a:rect r="r" b="b" t="t" l="l"/>
              <a:pathLst>
                <a:path h="9413081" w="9468197">
                  <a:moveTo>
                    <a:pt x="0" y="0"/>
                  </a:moveTo>
                  <a:lnTo>
                    <a:pt x="9468197" y="0"/>
                  </a:lnTo>
                  <a:lnTo>
                    <a:pt x="9468197" y="9413081"/>
                  </a:lnTo>
                  <a:lnTo>
                    <a:pt x="0" y="9413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8D69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612977" cy="9557862"/>
            </a:xfrm>
            <a:custGeom>
              <a:avLst/>
              <a:gdLst/>
              <a:ahLst/>
              <a:cxnLst/>
              <a:rect r="r" b="b" t="t" l="l"/>
              <a:pathLst>
                <a:path h="9557862" w="9612977">
                  <a:moveTo>
                    <a:pt x="9468196" y="9413082"/>
                  </a:moveTo>
                  <a:lnTo>
                    <a:pt x="9612977" y="9413082"/>
                  </a:lnTo>
                  <a:lnTo>
                    <a:pt x="9612977" y="9557862"/>
                  </a:lnTo>
                  <a:lnTo>
                    <a:pt x="9468196" y="9557862"/>
                  </a:lnTo>
                  <a:lnTo>
                    <a:pt x="9468196" y="941308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3082"/>
                  </a:lnTo>
                  <a:lnTo>
                    <a:pt x="0" y="9413082"/>
                  </a:lnTo>
                  <a:lnTo>
                    <a:pt x="0" y="144780"/>
                  </a:lnTo>
                  <a:close/>
                  <a:moveTo>
                    <a:pt x="0" y="9413082"/>
                  </a:moveTo>
                  <a:lnTo>
                    <a:pt x="144780" y="9413082"/>
                  </a:lnTo>
                  <a:lnTo>
                    <a:pt x="144780" y="9557862"/>
                  </a:lnTo>
                  <a:lnTo>
                    <a:pt x="0" y="9557862"/>
                  </a:lnTo>
                  <a:lnTo>
                    <a:pt x="0" y="9413082"/>
                  </a:lnTo>
                  <a:close/>
                  <a:moveTo>
                    <a:pt x="9468196" y="144780"/>
                  </a:moveTo>
                  <a:lnTo>
                    <a:pt x="9612977" y="144780"/>
                  </a:lnTo>
                  <a:lnTo>
                    <a:pt x="9612977" y="9413082"/>
                  </a:lnTo>
                  <a:lnTo>
                    <a:pt x="9468196" y="9413082"/>
                  </a:lnTo>
                  <a:lnTo>
                    <a:pt x="9468196" y="144780"/>
                  </a:lnTo>
                  <a:close/>
                  <a:moveTo>
                    <a:pt x="144780" y="9413082"/>
                  </a:moveTo>
                  <a:lnTo>
                    <a:pt x="9468196" y="9413082"/>
                  </a:lnTo>
                  <a:lnTo>
                    <a:pt x="9468196" y="9557862"/>
                  </a:lnTo>
                  <a:lnTo>
                    <a:pt x="144780" y="9557862"/>
                  </a:lnTo>
                  <a:lnTo>
                    <a:pt x="144780" y="9413082"/>
                  </a:lnTo>
                  <a:close/>
                  <a:moveTo>
                    <a:pt x="9468196" y="0"/>
                  </a:moveTo>
                  <a:lnTo>
                    <a:pt x="9612977" y="0"/>
                  </a:lnTo>
                  <a:lnTo>
                    <a:pt x="9612977" y="144780"/>
                  </a:lnTo>
                  <a:lnTo>
                    <a:pt x="9468196" y="144780"/>
                  </a:lnTo>
                  <a:lnTo>
                    <a:pt x="946819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468196" y="0"/>
                  </a:lnTo>
                  <a:lnTo>
                    <a:pt x="946819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4" id="24"/>
          <p:cNvGrpSpPr/>
          <p:nvPr/>
        </p:nvGrpSpPr>
        <p:grpSpPr>
          <a:xfrm rot="-2700000">
            <a:off x="2351068" y="7189279"/>
            <a:ext cx="205899" cy="204719"/>
            <a:chOff x="0" y="0"/>
            <a:chExt cx="9612977" cy="9557862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72390" y="72390"/>
              <a:ext cx="9468197" cy="9413081"/>
            </a:xfrm>
            <a:custGeom>
              <a:avLst/>
              <a:gdLst/>
              <a:ahLst/>
              <a:cxnLst/>
              <a:rect r="r" b="b" t="t" l="l"/>
              <a:pathLst>
                <a:path h="9413081" w="9468197">
                  <a:moveTo>
                    <a:pt x="0" y="0"/>
                  </a:moveTo>
                  <a:lnTo>
                    <a:pt x="9468197" y="0"/>
                  </a:lnTo>
                  <a:lnTo>
                    <a:pt x="9468197" y="9413081"/>
                  </a:lnTo>
                  <a:lnTo>
                    <a:pt x="0" y="9413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8D69"/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9612977" cy="9557862"/>
            </a:xfrm>
            <a:custGeom>
              <a:avLst/>
              <a:gdLst/>
              <a:ahLst/>
              <a:cxnLst/>
              <a:rect r="r" b="b" t="t" l="l"/>
              <a:pathLst>
                <a:path h="9557862" w="9612977">
                  <a:moveTo>
                    <a:pt x="9468196" y="9413082"/>
                  </a:moveTo>
                  <a:lnTo>
                    <a:pt x="9612977" y="9413082"/>
                  </a:lnTo>
                  <a:lnTo>
                    <a:pt x="9612977" y="9557862"/>
                  </a:lnTo>
                  <a:lnTo>
                    <a:pt x="9468196" y="9557862"/>
                  </a:lnTo>
                  <a:lnTo>
                    <a:pt x="9468196" y="941308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3082"/>
                  </a:lnTo>
                  <a:lnTo>
                    <a:pt x="0" y="9413082"/>
                  </a:lnTo>
                  <a:lnTo>
                    <a:pt x="0" y="144780"/>
                  </a:lnTo>
                  <a:close/>
                  <a:moveTo>
                    <a:pt x="0" y="9413082"/>
                  </a:moveTo>
                  <a:lnTo>
                    <a:pt x="144780" y="9413082"/>
                  </a:lnTo>
                  <a:lnTo>
                    <a:pt x="144780" y="9557862"/>
                  </a:lnTo>
                  <a:lnTo>
                    <a:pt x="0" y="9557862"/>
                  </a:lnTo>
                  <a:lnTo>
                    <a:pt x="0" y="9413082"/>
                  </a:lnTo>
                  <a:close/>
                  <a:moveTo>
                    <a:pt x="9468196" y="144780"/>
                  </a:moveTo>
                  <a:lnTo>
                    <a:pt x="9612977" y="144780"/>
                  </a:lnTo>
                  <a:lnTo>
                    <a:pt x="9612977" y="9413082"/>
                  </a:lnTo>
                  <a:lnTo>
                    <a:pt x="9468196" y="9413082"/>
                  </a:lnTo>
                  <a:lnTo>
                    <a:pt x="9468196" y="144780"/>
                  </a:lnTo>
                  <a:close/>
                  <a:moveTo>
                    <a:pt x="144780" y="9413082"/>
                  </a:moveTo>
                  <a:lnTo>
                    <a:pt x="9468196" y="9413082"/>
                  </a:lnTo>
                  <a:lnTo>
                    <a:pt x="9468196" y="9557862"/>
                  </a:lnTo>
                  <a:lnTo>
                    <a:pt x="144780" y="9557862"/>
                  </a:lnTo>
                  <a:lnTo>
                    <a:pt x="144780" y="9413082"/>
                  </a:lnTo>
                  <a:close/>
                  <a:moveTo>
                    <a:pt x="9468196" y="0"/>
                  </a:moveTo>
                  <a:lnTo>
                    <a:pt x="9612977" y="0"/>
                  </a:lnTo>
                  <a:lnTo>
                    <a:pt x="9612977" y="144780"/>
                  </a:lnTo>
                  <a:lnTo>
                    <a:pt x="9468196" y="144780"/>
                  </a:lnTo>
                  <a:lnTo>
                    <a:pt x="946819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468196" y="0"/>
                  </a:lnTo>
                  <a:lnTo>
                    <a:pt x="946819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7" id="27"/>
          <p:cNvGrpSpPr/>
          <p:nvPr/>
        </p:nvGrpSpPr>
        <p:grpSpPr>
          <a:xfrm rot="-2700000">
            <a:off x="2351068" y="7958091"/>
            <a:ext cx="205899" cy="204719"/>
            <a:chOff x="0" y="0"/>
            <a:chExt cx="9612977" cy="9557862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72390" y="72390"/>
              <a:ext cx="9468197" cy="9413081"/>
            </a:xfrm>
            <a:custGeom>
              <a:avLst/>
              <a:gdLst/>
              <a:ahLst/>
              <a:cxnLst/>
              <a:rect r="r" b="b" t="t" l="l"/>
              <a:pathLst>
                <a:path h="9413081" w="9468197">
                  <a:moveTo>
                    <a:pt x="0" y="0"/>
                  </a:moveTo>
                  <a:lnTo>
                    <a:pt x="9468197" y="0"/>
                  </a:lnTo>
                  <a:lnTo>
                    <a:pt x="9468197" y="9413081"/>
                  </a:lnTo>
                  <a:lnTo>
                    <a:pt x="0" y="9413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8D69"/>
            </a:solid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9612977" cy="9557862"/>
            </a:xfrm>
            <a:custGeom>
              <a:avLst/>
              <a:gdLst/>
              <a:ahLst/>
              <a:cxnLst/>
              <a:rect r="r" b="b" t="t" l="l"/>
              <a:pathLst>
                <a:path h="9557862" w="9612977">
                  <a:moveTo>
                    <a:pt x="9468196" y="9413082"/>
                  </a:moveTo>
                  <a:lnTo>
                    <a:pt x="9612977" y="9413082"/>
                  </a:lnTo>
                  <a:lnTo>
                    <a:pt x="9612977" y="9557862"/>
                  </a:lnTo>
                  <a:lnTo>
                    <a:pt x="9468196" y="9557862"/>
                  </a:lnTo>
                  <a:lnTo>
                    <a:pt x="9468196" y="941308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3082"/>
                  </a:lnTo>
                  <a:lnTo>
                    <a:pt x="0" y="9413082"/>
                  </a:lnTo>
                  <a:lnTo>
                    <a:pt x="0" y="144780"/>
                  </a:lnTo>
                  <a:close/>
                  <a:moveTo>
                    <a:pt x="0" y="9413082"/>
                  </a:moveTo>
                  <a:lnTo>
                    <a:pt x="144780" y="9413082"/>
                  </a:lnTo>
                  <a:lnTo>
                    <a:pt x="144780" y="9557862"/>
                  </a:lnTo>
                  <a:lnTo>
                    <a:pt x="0" y="9557862"/>
                  </a:lnTo>
                  <a:lnTo>
                    <a:pt x="0" y="9413082"/>
                  </a:lnTo>
                  <a:close/>
                  <a:moveTo>
                    <a:pt x="9468196" y="144780"/>
                  </a:moveTo>
                  <a:lnTo>
                    <a:pt x="9612977" y="144780"/>
                  </a:lnTo>
                  <a:lnTo>
                    <a:pt x="9612977" y="9413082"/>
                  </a:lnTo>
                  <a:lnTo>
                    <a:pt x="9468196" y="9413082"/>
                  </a:lnTo>
                  <a:lnTo>
                    <a:pt x="9468196" y="144780"/>
                  </a:lnTo>
                  <a:close/>
                  <a:moveTo>
                    <a:pt x="144780" y="9413082"/>
                  </a:moveTo>
                  <a:lnTo>
                    <a:pt x="9468196" y="9413082"/>
                  </a:lnTo>
                  <a:lnTo>
                    <a:pt x="9468196" y="9557862"/>
                  </a:lnTo>
                  <a:lnTo>
                    <a:pt x="144780" y="9557862"/>
                  </a:lnTo>
                  <a:lnTo>
                    <a:pt x="144780" y="9413082"/>
                  </a:lnTo>
                  <a:close/>
                  <a:moveTo>
                    <a:pt x="9468196" y="0"/>
                  </a:moveTo>
                  <a:lnTo>
                    <a:pt x="9612977" y="0"/>
                  </a:lnTo>
                  <a:lnTo>
                    <a:pt x="9612977" y="144780"/>
                  </a:lnTo>
                  <a:lnTo>
                    <a:pt x="9468196" y="144780"/>
                  </a:lnTo>
                  <a:lnTo>
                    <a:pt x="946819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468196" y="0"/>
                  </a:lnTo>
                  <a:lnTo>
                    <a:pt x="946819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30" id="30"/>
          <p:cNvSpPr/>
          <p:nvPr/>
        </p:nvSpPr>
        <p:spPr>
          <a:xfrm flipH="false" flipV="false" rot="0">
            <a:off x="-2974986" y="7146463"/>
            <a:ext cx="5949973" cy="7272189"/>
          </a:xfrm>
          <a:custGeom>
            <a:avLst/>
            <a:gdLst/>
            <a:ahLst/>
            <a:cxnLst/>
            <a:rect r="r" b="b" t="t" l="l"/>
            <a:pathLst>
              <a:path h="7272189" w="5949973">
                <a:moveTo>
                  <a:pt x="0" y="0"/>
                </a:moveTo>
                <a:lnTo>
                  <a:pt x="5949972" y="0"/>
                </a:lnTo>
                <a:lnTo>
                  <a:pt x="5949972" y="7272189"/>
                </a:lnTo>
                <a:lnTo>
                  <a:pt x="0" y="72721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6748943" y="340942"/>
            <a:ext cx="1020714" cy="337764"/>
          </a:xfrm>
          <a:custGeom>
            <a:avLst/>
            <a:gdLst/>
            <a:ahLst/>
            <a:cxnLst/>
            <a:rect r="r" b="b" t="t" l="l"/>
            <a:pathLst>
              <a:path h="337764" w="1020714">
                <a:moveTo>
                  <a:pt x="0" y="0"/>
                </a:moveTo>
                <a:lnTo>
                  <a:pt x="1020714" y="0"/>
                </a:lnTo>
                <a:lnTo>
                  <a:pt x="1020714" y="337763"/>
                </a:lnTo>
                <a:lnTo>
                  <a:pt x="0" y="3377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7469550" y="1584137"/>
            <a:ext cx="6893156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Open Sans Extra Bold"/>
              </a:rPr>
              <a:t>Hechos del Alzheimer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2760247" y="4779780"/>
            <a:ext cx="9095006" cy="763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 Light Bold"/>
              </a:rPr>
              <a:t>Uno de cada tres adultos mayores muere de alzhéimer u otra enfermedad que causa demencia.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2760247" y="5548592"/>
            <a:ext cx="13093731" cy="763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Open Sans Light Bold"/>
              </a:rPr>
              <a:t>Más de 11 millones de estadounidenses brindan atención no remunerada a personas con Alzheimer u otras demencias.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760247" y="6317404"/>
            <a:ext cx="12097835" cy="763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Open Sans Light Bold"/>
              </a:rPr>
              <a:t>Estos cuidadores brindan más de 16 000 millones de horas valoradas en casi $272 000 millones.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2760247" y="7086216"/>
            <a:ext cx="7535774" cy="763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Open Sans Light Bold"/>
              </a:rPr>
              <a:t>Más de 6 millones de estadounidenses viven con Alzheimer.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2760247" y="7855028"/>
            <a:ext cx="12248757" cy="763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Open Sans Light Bold"/>
              </a:rPr>
              <a:t>En 2020, COVID-19 contribuyó a un aumento del 17 % en las muertes por Alzheimer y demencia.</a:t>
            </a:r>
          </a:p>
        </p:txBody>
      </p:sp>
      <p:sp>
        <p:nvSpPr>
          <p:cNvPr name="Freeform 38" id="38"/>
          <p:cNvSpPr/>
          <p:nvPr/>
        </p:nvSpPr>
        <p:spPr>
          <a:xfrm flipH="false" flipV="false" rot="0">
            <a:off x="16080310" y="8710655"/>
            <a:ext cx="2067801" cy="1430588"/>
          </a:xfrm>
          <a:custGeom>
            <a:avLst/>
            <a:gdLst/>
            <a:ahLst/>
            <a:cxnLst/>
            <a:rect r="r" b="b" t="t" l="l"/>
            <a:pathLst>
              <a:path h="1430588" w="2067801">
                <a:moveTo>
                  <a:pt x="0" y="0"/>
                </a:moveTo>
                <a:lnTo>
                  <a:pt x="2067801" y="0"/>
                </a:lnTo>
                <a:lnTo>
                  <a:pt x="2067801" y="1430588"/>
                </a:lnTo>
                <a:lnTo>
                  <a:pt x="0" y="143058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-15453" r="0" b="-29088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11" r="0" b="-921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088424" y="-1877642"/>
            <a:ext cx="10234248" cy="6780189"/>
          </a:xfrm>
          <a:custGeom>
            <a:avLst/>
            <a:gdLst/>
            <a:ahLst/>
            <a:cxnLst/>
            <a:rect r="r" b="b" t="t" l="l"/>
            <a:pathLst>
              <a:path h="6780189" w="10234248">
                <a:moveTo>
                  <a:pt x="0" y="0"/>
                </a:moveTo>
                <a:lnTo>
                  <a:pt x="10234248" y="0"/>
                </a:lnTo>
                <a:lnTo>
                  <a:pt x="10234248" y="6780189"/>
                </a:lnTo>
                <a:lnTo>
                  <a:pt x="0" y="67801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346162" y="4902547"/>
            <a:ext cx="8453438" cy="8453438"/>
          </a:xfrm>
          <a:custGeom>
            <a:avLst/>
            <a:gdLst/>
            <a:ahLst/>
            <a:cxnLst/>
            <a:rect r="r" b="b" t="t" l="l"/>
            <a:pathLst>
              <a:path h="8453438" w="8453438">
                <a:moveTo>
                  <a:pt x="0" y="0"/>
                </a:moveTo>
                <a:lnTo>
                  <a:pt x="8453438" y="0"/>
                </a:lnTo>
                <a:lnTo>
                  <a:pt x="8453438" y="8453438"/>
                </a:lnTo>
                <a:lnTo>
                  <a:pt x="0" y="84534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2974986" y="7146463"/>
            <a:ext cx="5949973" cy="7272189"/>
          </a:xfrm>
          <a:custGeom>
            <a:avLst/>
            <a:gdLst/>
            <a:ahLst/>
            <a:cxnLst/>
            <a:rect r="r" b="b" t="t" l="l"/>
            <a:pathLst>
              <a:path h="7272189" w="5949973">
                <a:moveTo>
                  <a:pt x="0" y="0"/>
                </a:moveTo>
                <a:lnTo>
                  <a:pt x="5949972" y="0"/>
                </a:lnTo>
                <a:lnTo>
                  <a:pt x="5949972" y="7272189"/>
                </a:lnTo>
                <a:lnTo>
                  <a:pt x="0" y="72721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752226" y="926344"/>
            <a:ext cx="14328084" cy="8434311"/>
            <a:chOff x="0" y="0"/>
            <a:chExt cx="77663535" cy="4571709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2390" y="72390"/>
              <a:ext cx="77518756" cy="45572318"/>
            </a:xfrm>
            <a:custGeom>
              <a:avLst/>
              <a:gdLst/>
              <a:ahLst/>
              <a:cxnLst/>
              <a:rect r="r" b="b" t="t" l="l"/>
              <a:pathLst>
                <a:path h="45572318" w="77518756">
                  <a:moveTo>
                    <a:pt x="0" y="0"/>
                  </a:moveTo>
                  <a:lnTo>
                    <a:pt x="77518756" y="0"/>
                  </a:lnTo>
                  <a:lnTo>
                    <a:pt x="77518756" y="45572318"/>
                  </a:lnTo>
                  <a:lnTo>
                    <a:pt x="0" y="455723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CDA2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7663532" cy="45717098"/>
            </a:xfrm>
            <a:custGeom>
              <a:avLst/>
              <a:gdLst/>
              <a:ahLst/>
              <a:cxnLst/>
              <a:rect r="r" b="b" t="t" l="l"/>
              <a:pathLst>
                <a:path h="45717098" w="77663532">
                  <a:moveTo>
                    <a:pt x="77518754" y="45572316"/>
                  </a:moveTo>
                  <a:lnTo>
                    <a:pt x="77663532" y="45572316"/>
                  </a:lnTo>
                  <a:lnTo>
                    <a:pt x="77663532" y="45717098"/>
                  </a:lnTo>
                  <a:lnTo>
                    <a:pt x="77518754" y="45717098"/>
                  </a:lnTo>
                  <a:lnTo>
                    <a:pt x="77518754" y="4557231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5572319"/>
                  </a:lnTo>
                  <a:lnTo>
                    <a:pt x="0" y="45572319"/>
                  </a:lnTo>
                  <a:lnTo>
                    <a:pt x="0" y="144780"/>
                  </a:lnTo>
                  <a:close/>
                  <a:moveTo>
                    <a:pt x="0" y="45572319"/>
                  </a:moveTo>
                  <a:lnTo>
                    <a:pt x="144780" y="45572319"/>
                  </a:lnTo>
                  <a:lnTo>
                    <a:pt x="144780" y="45717098"/>
                  </a:lnTo>
                  <a:lnTo>
                    <a:pt x="0" y="45717098"/>
                  </a:lnTo>
                  <a:lnTo>
                    <a:pt x="0" y="45572316"/>
                  </a:lnTo>
                  <a:close/>
                  <a:moveTo>
                    <a:pt x="77518754" y="144780"/>
                  </a:moveTo>
                  <a:lnTo>
                    <a:pt x="77663532" y="144780"/>
                  </a:lnTo>
                  <a:lnTo>
                    <a:pt x="77663532" y="45572319"/>
                  </a:lnTo>
                  <a:lnTo>
                    <a:pt x="77518754" y="45572319"/>
                  </a:lnTo>
                  <a:lnTo>
                    <a:pt x="77518754" y="144780"/>
                  </a:lnTo>
                  <a:close/>
                  <a:moveTo>
                    <a:pt x="144780" y="45572316"/>
                  </a:moveTo>
                  <a:lnTo>
                    <a:pt x="77518754" y="45572316"/>
                  </a:lnTo>
                  <a:lnTo>
                    <a:pt x="77518754" y="45717098"/>
                  </a:lnTo>
                  <a:lnTo>
                    <a:pt x="144780" y="45717098"/>
                  </a:lnTo>
                  <a:lnTo>
                    <a:pt x="144780" y="45572316"/>
                  </a:lnTo>
                  <a:close/>
                  <a:moveTo>
                    <a:pt x="77518754" y="0"/>
                  </a:moveTo>
                  <a:lnTo>
                    <a:pt x="77663532" y="0"/>
                  </a:lnTo>
                  <a:lnTo>
                    <a:pt x="77663532" y="144780"/>
                  </a:lnTo>
                  <a:lnTo>
                    <a:pt x="77518754" y="144780"/>
                  </a:lnTo>
                  <a:lnTo>
                    <a:pt x="7751875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7518754" y="0"/>
                  </a:lnTo>
                  <a:lnTo>
                    <a:pt x="7751875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6882856" y="1472432"/>
            <a:ext cx="9652919" cy="1240312"/>
            <a:chOff x="0" y="0"/>
            <a:chExt cx="1547288" cy="19881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48260" y="48260"/>
              <a:ext cx="1499028" cy="150552"/>
            </a:xfrm>
            <a:custGeom>
              <a:avLst/>
              <a:gdLst/>
              <a:ahLst/>
              <a:cxnLst/>
              <a:rect r="r" b="b" t="t" l="l"/>
              <a:pathLst>
                <a:path h="150552" w="1499028">
                  <a:moveTo>
                    <a:pt x="0" y="0"/>
                  </a:moveTo>
                  <a:lnTo>
                    <a:pt x="1499028" y="0"/>
                  </a:lnTo>
                  <a:lnTo>
                    <a:pt x="1499028" y="150552"/>
                  </a:lnTo>
                  <a:lnTo>
                    <a:pt x="0" y="150552"/>
                  </a:lnTo>
                  <a:close/>
                </a:path>
              </a:pathLst>
            </a:custGeom>
            <a:solidFill>
              <a:srgbClr val="E88D69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6350" y="6350"/>
              <a:ext cx="1499028" cy="150552"/>
            </a:xfrm>
            <a:custGeom>
              <a:avLst/>
              <a:gdLst/>
              <a:ahLst/>
              <a:cxnLst/>
              <a:rect r="r" b="b" t="t" l="l"/>
              <a:pathLst>
                <a:path h="150552" w="1499028">
                  <a:moveTo>
                    <a:pt x="0" y="0"/>
                  </a:moveTo>
                  <a:lnTo>
                    <a:pt x="1499028" y="0"/>
                  </a:lnTo>
                  <a:lnTo>
                    <a:pt x="1499028" y="150552"/>
                  </a:lnTo>
                  <a:lnTo>
                    <a:pt x="0" y="150552"/>
                  </a:lnTo>
                  <a:close/>
                </a:path>
              </a:pathLst>
            </a:custGeom>
            <a:solidFill>
              <a:srgbClr val="00A9A7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511728" cy="163252"/>
            </a:xfrm>
            <a:custGeom>
              <a:avLst/>
              <a:gdLst/>
              <a:ahLst/>
              <a:cxnLst/>
              <a:rect r="r" b="b" t="t" l="l"/>
              <a:pathLst>
                <a:path h="163252" w="1511728">
                  <a:moveTo>
                    <a:pt x="1511728" y="163252"/>
                  </a:moveTo>
                  <a:lnTo>
                    <a:pt x="0" y="163252"/>
                  </a:lnTo>
                  <a:lnTo>
                    <a:pt x="0" y="0"/>
                  </a:lnTo>
                  <a:lnTo>
                    <a:pt x="1511728" y="0"/>
                  </a:lnTo>
                  <a:lnTo>
                    <a:pt x="1511728" y="163252"/>
                  </a:lnTo>
                  <a:close/>
                  <a:moveTo>
                    <a:pt x="12700" y="150552"/>
                  </a:moveTo>
                  <a:lnTo>
                    <a:pt x="1499028" y="150552"/>
                  </a:lnTo>
                  <a:lnTo>
                    <a:pt x="1499028" y="12700"/>
                  </a:lnTo>
                  <a:lnTo>
                    <a:pt x="12700" y="12700"/>
                  </a:lnTo>
                  <a:lnTo>
                    <a:pt x="12700" y="150552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2027084" y="3345116"/>
            <a:ext cx="13826894" cy="5208953"/>
            <a:chOff x="0" y="0"/>
            <a:chExt cx="74946899" cy="2823445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72390" y="72390"/>
              <a:ext cx="74802116" cy="28089677"/>
            </a:xfrm>
            <a:custGeom>
              <a:avLst/>
              <a:gdLst/>
              <a:ahLst/>
              <a:cxnLst/>
              <a:rect r="r" b="b" t="t" l="l"/>
              <a:pathLst>
                <a:path h="28089677" w="74802116">
                  <a:moveTo>
                    <a:pt x="0" y="0"/>
                  </a:moveTo>
                  <a:lnTo>
                    <a:pt x="74802116" y="0"/>
                  </a:lnTo>
                  <a:lnTo>
                    <a:pt x="74802116" y="28089677"/>
                  </a:lnTo>
                  <a:lnTo>
                    <a:pt x="0" y="280896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CD5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4946898" cy="28234456"/>
            </a:xfrm>
            <a:custGeom>
              <a:avLst/>
              <a:gdLst/>
              <a:ahLst/>
              <a:cxnLst/>
              <a:rect r="r" b="b" t="t" l="l"/>
              <a:pathLst>
                <a:path h="28234456" w="74946898">
                  <a:moveTo>
                    <a:pt x="74802119" y="28089678"/>
                  </a:moveTo>
                  <a:lnTo>
                    <a:pt x="74946898" y="28089678"/>
                  </a:lnTo>
                  <a:lnTo>
                    <a:pt x="74946898" y="28234456"/>
                  </a:lnTo>
                  <a:lnTo>
                    <a:pt x="74802119" y="28234456"/>
                  </a:lnTo>
                  <a:lnTo>
                    <a:pt x="74802119" y="2808967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089678"/>
                  </a:lnTo>
                  <a:lnTo>
                    <a:pt x="0" y="28089678"/>
                  </a:lnTo>
                  <a:lnTo>
                    <a:pt x="0" y="144780"/>
                  </a:lnTo>
                  <a:close/>
                  <a:moveTo>
                    <a:pt x="0" y="28089678"/>
                  </a:moveTo>
                  <a:lnTo>
                    <a:pt x="144780" y="28089678"/>
                  </a:lnTo>
                  <a:lnTo>
                    <a:pt x="144780" y="28234456"/>
                  </a:lnTo>
                  <a:lnTo>
                    <a:pt x="0" y="28234456"/>
                  </a:lnTo>
                  <a:lnTo>
                    <a:pt x="0" y="28089678"/>
                  </a:lnTo>
                  <a:close/>
                  <a:moveTo>
                    <a:pt x="74802119" y="144780"/>
                  </a:moveTo>
                  <a:lnTo>
                    <a:pt x="74946898" y="144780"/>
                  </a:lnTo>
                  <a:lnTo>
                    <a:pt x="74946898" y="28089678"/>
                  </a:lnTo>
                  <a:lnTo>
                    <a:pt x="74802119" y="28089678"/>
                  </a:lnTo>
                  <a:lnTo>
                    <a:pt x="74802119" y="144780"/>
                  </a:lnTo>
                  <a:close/>
                  <a:moveTo>
                    <a:pt x="144780" y="28089678"/>
                  </a:moveTo>
                  <a:lnTo>
                    <a:pt x="74802119" y="28089678"/>
                  </a:lnTo>
                  <a:lnTo>
                    <a:pt x="74802119" y="28234456"/>
                  </a:lnTo>
                  <a:lnTo>
                    <a:pt x="144780" y="28234456"/>
                  </a:lnTo>
                  <a:lnTo>
                    <a:pt x="144780" y="28089678"/>
                  </a:lnTo>
                  <a:close/>
                  <a:moveTo>
                    <a:pt x="74802119" y="0"/>
                  </a:moveTo>
                  <a:lnTo>
                    <a:pt x="74946898" y="0"/>
                  </a:lnTo>
                  <a:lnTo>
                    <a:pt x="74946898" y="144780"/>
                  </a:lnTo>
                  <a:lnTo>
                    <a:pt x="74802119" y="144780"/>
                  </a:lnTo>
                  <a:lnTo>
                    <a:pt x="7480211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4802119" y="0"/>
                  </a:lnTo>
                  <a:lnTo>
                    <a:pt x="7480211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6" id="16"/>
          <p:cNvGrpSpPr/>
          <p:nvPr/>
        </p:nvGrpSpPr>
        <p:grpSpPr>
          <a:xfrm rot="-2700000">
            <a:off x="2351068" y="4287058"/>
            <a:ext cx="205899" cy="204719"/>
            <a:chOff x="0" y="0"/>
            <a:chExt cx="9612977" cy="955786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72390" y="72390"/>
              <a:ext cx="9468197" cy="9413081"/>
            </a:xfrm>
            <a:custGeom>
              <a:avLst/>
              <a:gdLst/>
              <a:ahLst/>
              <a:cxnLst/>
              <a:rect r="r" b="b" t="t" l="l"/>
              <a:pathLst>
                <a:path h="9413081" w="9468197">
                  <a:moveTo>
                    <a:pt x="0" y="0"/>
                  </a:moveTo>
                  <a:lnTo>
                    <a:pt x="9468197" y="0"/>
                  </a:lnTo>
                  <a:lnTo>
                    <a:pt x="9468197" y="9413081"/>
                  </a:lnTo>
                  <a:lnTo>
                    <a:pt x="0" y="9413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8D69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612977" cy="9557862"/>
            </a:xfrm>
            <a:custGeom>
              <a:avLst/>
              <a:gdLst/>
              <a:ahLst/>
              <a:cxnLst/>
              <a:rect r="r" b="b" t="t" l="l"/>
              <a:pathLst>
                <a:path h="9557862" w="9612977">
                  <a:moveTo>
                    <a:pt x="9468196" y="9413082"/>
                  </a:moveTo>
                  <a:lnTo>
                    <a:pt x="9612977" y="9413082"/>
                  </a:lnTo>
                  <a:lnTo>
                    <a:pt x="9612977" y="9557862"/>
                  </a:lnTo>
                  <a:lnTo>
                    <a:pt x="9468196" y="9557862"/>
                  </a:lnTo>
                  <a:lnTo>
                    <a:pt x="9468196" y="941308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3082"/>
                  </a:lnTo>
                  <a:lnTo>
                    <a:pt x="0" y="9413082"/>
                  </a:lnTo>
                  <a:lnTo>
                    <a:pt x="0" y="144780"/>
                  </a:lnTo>
                  <a:close/>
                  <a:moveTo>
                    <a:pt x="0" y="9413082"/>
                  </a:moveTo>
                  <a:lnTo>
                    <a:pt x="144780" y="9413082"/>
                  </a:lnTo>
                  <a:lnTo>
                    <a:pt x="144780" y="9557862"/>
                  </a:lnTo>
                  <a:lnTo>
                    <a:pt x="0" y="9557862"/>
                  </a:lnTo>
                  <a:lnTo>
                    <a:pt x="0" y="9413082"/>
                  </a:lnTo>
                  <a:close/>
                  <a:moveTo>
                    <a:pt x="9468196" y="144780"/>
                  </a:moveTo>
                  <a:lnTo>
                    <a:pt x="9612977" y="144780"/>
                  </a:lnTo>
                  <a:lnTo>
                    <a:pt x="9612977" y="9413082"/>
                  </a:lnTo>
                  <a:lnTo>
                    <a:pt x="9468196" y="9413082"/>
                  </a:lnTo>
                  <a:lnTo>
                    <a:pt x="9468196" y="144780"/>
                  </a:lnTo>
                  <a:close/>
                  <a:moveTo>
                    <a:pt x="144780" y="9413082"/>
                  </a:moveTo>
                  <a:lnTo>
                    <a:pt x="9468196" y="9413082"/>
                  </a:lnTo>
                  <a:lnTo>
                    <a:pt x="9468196" y="9557862"/>
                  </a:lnTo>
                  <a:lnTo>
                    <a:pt x="144780" y="9557862"/>
                  </a:lnTo>
                  <a:lnTo>
                    <a:pt x="144780" y="9413082"/>
                  </a:lnTo>
                  <a:close/>
                  <a:moveTo>
                    <a:pt x="9468196" y="0"/>
                  </a:moveTo>
                  <a:lnTo>
                    <a:pt x="9612977" y="0"/>
                  </a:lnTo>
                  <a:lnTo>
                    <a:pt x="9612977" y="144780"/>
                  </a:lnTo>
                  <a:lnTo>
                    <a:pt x="9468196" y="144780"/>
                  </a:lnTo>
                  <a:lnTo>
                    <a:pt x="946819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468196" y="0"/>
                  </a:lnTo>
                  <a:lnTo>
                    <a:pt x="946819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-2700000">
            <a:off x="2351068" y="5462186"/>
            <a:ext cx="205899" cy="204719"/>
            <a:chOff x="0" y="0"/>
            <a:chExt cx="9612977" cy="9557862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72390" y="72390"/>
              <a:ext cx="9468197" cy="9413081"/>
            </a:xfrm>
            <a:custGeom>
              <a:avLst/>
              <a:gdLst/>
              <a:ahLst/>
              <a:cxnLst/>
              <a:rect r="r" b="b" t="t" l="l"/>
              <a:pathLst>
                <a:path h="9413081" w="9468197">
                  <a:moveTo>
                    <a:pt x="0" y="0"/>
                  </a:moveTo>
                  <a:lnTo>
                    <a:pt x="9468197" y="0"/>
                  </a:lnTo>
                  <a:lnTo>
                    <a:pt x="9468197" y="9413081"/>
                  </a:lnTo>
                  <a:lnTo>
                    <a:pt x="0" y="9413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8D69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9612977" cy="9557862"/>
            </a:xfrm>
            <a:custGeom>
              <a:avLst/>
              <a:gdLst/>
              <a:ahLst/>
              <a:cxnLst/>
              <a:rect r="r" b="b" t="t" l="l"/>
              <a:pathLst>
                <a:path h="9557862" w="9612977">
                  <a:moveTo>
                    <a:pt x="9468196" y="9413082"/>
                  </a:moveTo>
                  <a:lnTo>
                    <a:pt x="9612977" y="9413082"/>
                  </a:lnTo>
                  <a:lnTo>
                    <a:pt x="9612977" y="9557862"/>
                  </a:lnTo>
                  <a:lnTo>
                    <a:pt x="9468196" y="9557862"/>
                  </a:lnTo>
                  <a:lnTo>
                    <a:pt x="9468196" y="941308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3082"/>
                  </a:lnTo>
                  <a:lnTo>
                    <a:pt x="0" y="9413082"/>
                  </a:lnTo>
                  <a:lnTo>
                    <a:pt x="0" y="144780"/>
                  </a:lnTo>
                  <a:close/>
                  <a:moveTo>
                    <a:pt x="0" y="9413082"/>
                  </a:moveTo>
                  <a:lnTo>
                    <a:pt x="144780" y="9413082"/>
                  </a:lnTo>
                  <a:lnTo>
                    <a:pt x="144780" y="9557862"/>
                  </a:lnTo>
                  <a:lnTo>
                    <a:pt x="0" y="9557862"/>
                  </a:lnTo>
                  <a:lnTo>
                    <a:pt x="0" y="9413082"/>
                  </a:lnTo>
                  <a:close/>
                  <a:moveTo>
                    <a:pt x="9468196" y="144780"/>
                  </a:moveTo>
                  <a:lnTo>
                    <a:pt x="9612977" y="144780"/>
                  </a:lnTo>
                  <a:lnTo>
                    <a:pt x="9612977" y="9413082"/>
                  </a:lnTo>
                  <a:lnTo>
                    <a:pt x="9468196" y="9413082"/>
                  </a:lnTo>
                  <a:lnTo>
                    <a:pt x="9468196" y="144780"/>
                  </a:lnTo>
                  <a:close/>
                  <a:moveTo>
                    <a:pt x="144780" y="9413082"/>
                  </a:moveTo>
                  <a:lnTo>
                    <a:pt x="9468196" y="9413082"/>
                  </a:lnTo>
                  <a:lnTo>
                    <a:pt x="9468196" y="9557862"/>
                  </a:lnTo>
                  <a:lnTo>
                    <a:pt x="144780" y="9557862"/>
                  </a:lnTo>
                  <a:lnTo>
                    <a:pt x="144780" y="9413082"/>
                  </a:lnTo>
                  <a:close/>
                  <a:moveTo>
                    <a:pt x="9468196" y="0"/>
                  </a:moveTo>
                  <a:lnTo>
                    <a:pt x="9612977" y="0"/>
                  </a:lnTo>
                  <a:lnTo>
                    <a:pt x="9612977" y="144780"/>
                  </a:lnTo>
                  <a:lnTo>
                    <a:pt x="9468196" y="144780"/>
                  </a:lnTo>
                  <a:lnTo>
                    <a:pt x="946819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468196" y="0"/>
                  </a:lnTo>
                  <a:lnTo>
                    <a:pt x="946819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2" id="22"/>
          <p:cNvGrpSpPr/>
          <p:nvPr/>
        </p:nvGrpSpPr>
        <p:grpSpPr>
          <a:xfrm rot="-2700000">
            <a:off x="2351068" y="6420467"/>
            <a:ext cx="205899" cy="204719"/>
            <a:chOff x="0" y="0"/>
            <a:chExt cx="9612977" cy="9557862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72390" y="72390"/>
              <a:ext cx="9468197" cy="9413081"/>
            </a:xfrm>
            <a:custGeom>
              <a:avLst/>
              <a:gdLst/>
              <a:ahLst/>
              <a:cxnLst/>
              <a:rect r="r" b="b" t="t" l="l"/>
              <a:pathLst>
                <a:path h="9413081" w="9468197">
                  <a:moveTo>
                    <a:pt x="0" y="0"/>
                  </a:moveTo>
                  <a:lnTo>
                    <a:pt x="9468197" y="0"/>
                  </a:lnTo>
                  <a:lnTo>
                    <a:pt x="9468197" y="9413081"/>
                  </a:lnTo>
                  <a:lnTo>
                    <a:pt x="0" y="9413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8D69"/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9612977" cy="9557862"/>
            </a:xfrm>
            <a:custGeom>
              <a:avLst/>
              <a:gdLst/>
              <a:ahLst/>
              <a:cxnLst/>
              <a:rect r="r" b="b" t="t" l="l"/>
              <a:pathLst>
                <a:path h="9557862" w="9612977">
                  <a:moveTo>
                    <a:pt x="9468196" y="9413082"/>
                  </a:moveTo>
                  <a:lnTo>
                    <a:pt x="9612977" y="9413082"/>
                  </a:lnTo>
                  <a:lnTo>
                    <a:pt x="9612977" y="9557862"/>
                  </a:lnTo>
                  <a:lnTo>
                    <a:pt x="9468196" y="9557862"/>
                  </a:lnTo>
                  <a:lnTo>
                    <a:pt x="9468196" y="941308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3082"/>
                  </a:lnTo>
                  <a:lnTo>
                    <a:pt x="0" y="9413082"/>
                  </a:lnTo>
                  <a:lnTo>
                    <a:pt x="0" y="144780"/>
                  </a:lnTo>
                  <a:close/>
                  <a:moveTo>
                    <a:pt x="0" y="9413082"/>
                  </a:moveTo>
                  <a:lnTo>
                    <a:pt x="144780" y="9413082"/>
                  </a:lnTo>
                  <a:lnTo>
                    <a:pt x="144780" y="9557862"/>
                  </a:lnTo>
                  <a:lnTo>
                    <a:pt x="0" y="9557862"/>
                  </a:lnTo>
                  <a:lnTo>
                    <a:pt x="0" y="9413082"/>
                  </a:lnTo>
                  <a:close/>
                  <a:moveTo>
                    <a:pt x="9468196" y="144780"/>
                  </a:moveTo>
                  <a:lnTo>
                    <a:pt x="9612977" y="144780"/>
                  </a:lnTo>
                  <a:lnTo>
                    <a:pt x="9612977" y="9413082"/>
                  </a:lnTo>
                  <a:lnTo>
                    <a:pt x="9468196" y="9413082"/>
                  </a:lnTo>
                  <a:lnTo>
                    <a:pt x="9468196" y="144780"/>
                  </a:lnTo>
                  <a:close/>
                  <a:moveTo>
                    <a:pt x="144780" y="9413082"/>
                  </a:moveTo>
                  <a:lnTo>
                    <a:pt x="9468196" y="9413082"/>
                  </a:lnTo>
                  <a:lnTo>
                    <a:pt x="9468196" y="9557862"/>
                  </a:lnTo>
                  <a:lnTo>
                    <a:pt x="144780" y="9557862"/>
                  </a:lnTo>
                  <a:lnTo>
                    <a:pt x="144780" y="9413082"/>
                  </a:lnTo>
                  <a:close/>
                  <a:moveTo>
                    <a:pt x="9468196" y="0"/>
                  </a:moveTo>
                  <a:lnTo>
                    <a:pt x="9612977" y="0"/>
                  </a:lnTo>
                  <a:lnTo>
                    <a:pt x="9612977" y="144780"/>
                  </a:lnTo>
                  <a:lnTo>
                    <a:pt x="9468196" y="144780"/>
                  </a:lnTo>
                  <a:lnTo>
                    <a:pt x="946819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468196" y="0"/>
                  </a:lnTo>
                  <a:lnTo>
                    <a:pt x="946819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5" id="25"/>
          <p:cNvGrpSpPr/>
          <p:nvPr/>
        </p:nvGrpSpPr>
        <p:grpSpPr>
          <a:xfrm rot="-2700000">
            <a:off x="2351068" y="7475029"/>
            <a:ext cx="205899" cy="204719"/>
            <a:chOff x="0" y="0"/>
            <a:chExt cx="9612977" cy="9557862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72390" y="72390"/>
              <a:ext cx="9468197" cy="9413081"/>
            </a:xfrm>
            <a:custGeom>
              <a:avLst/>
              <a:gdLst/>
              <a:ahLst/>
              <a:cxnLst/>
              <a:rect r="r" b="b" t="t" l="l"/>
              <a:pathLst>
                <a:path h="9413081" w="9468197">
                  <a:moveTo>
                    <a:pt x="0" y="0"/>
                  </a:moveTo>
                  <a:lnTo>
                    <a:pt x="9468197" y="0"/>
                  </a:lnTo>
                  <a:lnTo>
                    <a:pt x="9468197" y="9413081"/>
                  </a:lnTo>
                  <a:lnTo>
                    <a:pt x="0" y="9413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8D69"/>
            </a:solid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9612977" cy="9557862"/>
            </a:xfrm>
            <a:custGeom>
              <a:avLst/>
              <a:gdLst/>
              <a:ahLst/>
              <a:cxnLst/>
              <a:rect r="r" b="b" t="t" l="l"/>
              <a:pathLst>
                <a:path h="9557862" w="9612977">
                  <a:moveTo>
                    <a:pt x="9468196" y="9413082"/>
                  </a:moveTo>
                  <a:lnTo>
                    <a:pt x="9612977" y="9413082"/>
                  </a:lnTo>
                  <a:lnTo>
                    <a:pt x="9612977" y="9557862"/>
                  </a:lnTo>
                  <a:lnTo>
                    <a:pt x="9468196" y="9557862"/>
                  </a:lnTo>
                  <a:lnTo>
                    <a:pt x="9468196" y="941308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3082"/>
                  </a:lnTo>
                  <a:lnTo>
                    <a:pt x="0" y="9413082"/>
                  </a:lnTo>
                  <a:lnTo>
                    <a:pt x="0" y="144780"/>
                  </a:lnTo>
                  <a:close/>
                  <a:moveTo>
                    <a:pt x="0" y="9413082"/>
                  </a:moveTo>
                  <a:lnTo>
                    <a:pt x="144780" y="9413082"/>
                  </a:lnTo>
                  <a:lnTo>
                    <a:pt x="144780" y="9557862"/>
                  </a:lnTo>
                  <a:lnTo>
                    <a:pt x="0" y="9557862"/>
                  </a:lnTo>
                  <a:lnTo>
                    <a:pt x="0" y="9413082"/>
                  </a:lnTo>
                  <a:close/>
                  <a:moveTo>
                    <a:pt x="9468196" y="144780"/>
                  </a:moveTo>
                  <a:lnTo>
                    <a:pt x="9612977" y="144780"/>
                  </a:lnTo>
                  <a:lnTo>
                    <a:pt x="9612977" y="9413082"/>
                  </a:lnTo>
                  <a:lnTo>
                    <a:pt x="9468196" y="9413082"/>
                  </a:lnTo>
                  <a:lnTo>
                    <a:pt x="9468196" y="144780"/>
                  </a:lnTo>
                  <a:close/>
                  <a:moveTo>
                    <a:pt x="144780" y="9413082"/>
                  </a:moveTo>
                  <a:lnTo>
                    <a:pt x="9468196" y="9413082"/>
                  </a:lnTo>
                  <a:lnTo>
                    <a:pt x="9468196" y="9557862"/>
                  </a:lnTo>
                  <a:lnTo>
                    <a:pt x="144780" y="9557862"/>
                  </a:lnTo>
                  <a:lnTo>
                    <a:pt x="144780" y="9413082"/>
                  </a:lnTo>
                  <a:close/>
                  <a:moveTo>
                    <a:pt x="9468196" y="0"/>
                  </a:moveTo>
                  <a:lnTo>
                    <a:pt x="9612977" y="0"/>
                  </a:lnTo>
                  <a:lnTo>
                    <a:pt x="9612977" y="144780"/>
                  </a:lnTo>
                  <a:lnTo>
                    <a:pt x="9468196" y="144780"/>
                  </a:lnTo>
                  <a:lnTo>
                    <a:pt x="946819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468196" y="0"/>
                  </a:lnTo>
                  <a:lnTo>
                    <a:pt x="946819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28" id="28"/>
          <p:cNvSpPr/>
          <p:nvPr/>
        </p:nvSpPr>
        <p:spPr>
          <a:xfrm flipH="false" flipV="false" rot="0">
            <a:off x="16748943" y="340942"/>
            <a:ext cx="1020714" cy="337764"/>
          </a:xfrm>
          <a:custGeom>
            <a:avLst/>
            <a:gdLst/>
            <a:ahLst/>
            <a:cxnLst/>
            <a:rect r="r" b="b" t="t" l="l"/>
            <a:pathLst>
              <a:path h="337764" w="1020714">
                <a:moveTo>
                  <a:pt x="0" y="0"/>
                </a:moveTo>
                <a:lnTo>
                  <a:pt x="1020714" y="0"/>
                </a:lnTo>
                <a:lnTo>
                  <a:pt x="1020714" y="337763"/>
                </a:lnTo>
                <a:lnTo>
                  <a:pt x="0" y="3377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7469550" y="1584137"/>
            <a:ext cx="6893156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Open Sans Extra Bold"/>
              </a:rPr>
              <a:t>Hechos del Alzheimer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16080310" y="8710655"/>
            <a:ext cx="2067801" cy="1430588"/>
          </a:xfrm>
          <a:custGeom>
            <a:avLst/>
            <a:gdLst/>
            <a:ahLst/>
            <a:cxnLst/>
            <a:rect r="r" b="b" t="t" l="l"/>
            <a:pathLst>
              <a:path h="1430588" w="2067801">
                <a:moveTo>
                  <a:pt x="0" y="0"/>
                </a:moveTo>
                <a:lnTo>
                  <a:pt x="2067801" y="0"/>
                </a:lnTo>
                <a:lnTo>
                  <a:pt x="2067801" y="1430588"/>
                </a:lnTo>
                <a:lnTo>
                  <a:pt x="0" y="143058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-15453" r="0" b="-29088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2739420" y="4196617"/>
            <a:ext cx="12081552" cy="1189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Open Sans Light Bold"/>
              </a:rPr>
              <a:t>Entre 2000 y 2019, las muertes por enfermedades del corazón han disminuido un 7,3%, mientras que las muertes por enfermedad de Alzheimer han aumentado un 145%.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739420" y="5381270"/>
            <a:ext cx="10371176" cy="763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Open Sans Light Bold"/>
              </a:rPr>
              <a:t>La enfermedad de Alzheimer mata a más personas que el cáncer de mama y de próstata combinados.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2739420" y="6339551"/>
            <a:ext cx="12081552" cy="763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Open Sans Light Bold"/>
              </a:rPr>
              <a:t>En 2022, el Alzheimer y otras demencias le costarán a la nación $321 mil millones. Para 2050, estos costos podrían aumentar a casi $ 1 billón.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2739420" y="7394113"/>
            <a:ext cx="12081552" cy="1153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Open Sans Light Bold"/>
              </a:rPr>
              <a:t>Más del 80% de los estadounidenses saben poco o no están familiarizados con el deterioro cognitivo leve, que puede ser una etapa temprana de la enfermedad de Alzheimer.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620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350311" y="1942284"/>
            <a:ext cx="10658948" cy="6137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05"/>
              </a:lnSpc>
            </a:pPr>
            <a:r>
              <a:rPr lang="en-US" sz="2945">
                <a:solidFill>
                  <a:srgbClr val="FFFFFF"/>
                </a:solidFill>
                <a:latin typeface="Open Sans Light Bold"/>
              </a:rPr>
              <a:t>La demencia NO ES</a:t>
            </a:r>
          </a:p>
          <a:p>
            <a:pPr>
              <a:lnSpc>
                <a:spcPts val="3505"/>
              </a:lnSpc>
            </a:pPr>
          </a:p>
          <a:p>
            <a:pPr marL="635949" indent="-317975" lvl="1">
              <a:lnSpc>
                <a:spcPts val="3505"/>
              </a:lnSpc>
              <a:buFont typeface="Arial"/>
              <a:buChar char="•"/>
            </a:pPr>
            <a:r>
              <a:rPr lang="en-US" sz="2945">
                <a:solidFill>
                  <a:srgbClr val="FFFFFF"/>
                </a:solidFill>
                <a:latin typeface="Open Sans Light"/>
              </a:rPr>
              <a:t>Envejecimiento normal</a:t>
            </a:r>
          </a:p>
          <a:p>
            <a:pPr marL="635949" indent="-317975" lvl="1">
              <a:lnSpc>
                <a:spcPts val="3505"/>
              </a:lnSpc>
              <a:buFont typeface="Arial"/>
              <a:buChar char="•"/>
            </a:pPr>
            <a:r>
              <a:rPr lang="en-US" sz="2945">
                <a:solidFill>
                  <a:srgbClr val="FFFFFF"/>
                </a:solidFill>
                <a:latin typeface="Open Sans Light"/>
              </a:rPr>
              <a:t>Inevitable</a:t>
            </a:r>
          </a:p>
          <a:p>
            <a:pPr marL="635949" indent="-317975" lvl="1">
              <a:lnSpc>
                <a:spcPts val="3505"/>
              </a:lnSpc>
              <a:buFont typeface="Arial"/>
              <a:buChar char="•"/>
            </a:pPr>
            <a:r>
              <a:rPr lang="en-US" sz="2945">
                <a:solidFill>
                  <a:srgbClr val="FFFFFF"/>
                </a:solidFill>
                <a:latin typeface="Open Sans Light"/>
              </a:rPr>
              <a:t>Síntomas fingidos, terquedad</a:t>
            </a:r>
          </a:p>
          <a:p>
            <a:pPr marL="635949" indent="-317975" lvl="1">
              <a:lnSpc>
                <a:spcPts val="3505"/>
              </a:lnSpc>
              <a:buFont typeface="Arial"/>
              <a:buChar char="•"/>
            </a:pPr>
            <a:r>
              <a:rPr lang="en-US" sz="2945">
                <a:solidFill>
                  <a:srgbClr val="FFFFFF"/>
                </a:solidFill>
                <a:latin typeface="Open Sans Light"/>
              </a:rPr>
              <a:t>Una enfermedad sólo de personas mayores.</a:t>
            </a:r>
          </a:p>
          <a:p>
            <a:pPr marL="635949" indent="-317975" lvl="1">
              <a:lnSpc>
                <a:spcPts val="3505"/>
              </a:lnSpc>
              <a:buFont typeface="Arial"/>
              <a:buChar char="•"/>
            </a:pPr>
            <a:r>
              <a:rPr lang="en-US" sz="2945">
                <a:solidFill>
                  <a:srgbClr val="FFFFFF"/>
                </a:solidFill>
                <a:latin typeface="Open Sans Light"/>
              </a:rPr>
              <a:t>Senilidad</a:t>
            </a:r>
          </a:p>
          <a:p>
            <a:pPr marL="635949" indent="-317975" lvl="1">
              <a:lnSpc>
                <a:spcPts val="3505"/>
              </a:lnSpc>
              <a:buFont typeface="Arial"/>
              <a:buChar char="•"/>
            </a:pPr>
            <a:r>
              <a:rPr lang="en-US" sz="2945">
                <a:solidFill>
                  <a:srgbClr val="FFFFFF"/>
                </a:solidFill>
                <a:latin typeface="Open Sans Light"/>
              </a:rPr>
              <a:t>Repentino</a:t>
            </a:r>
          </a:p>
          <a:p>
            <a:pPr marL="635949" indent="-317975" lvl="1">
              <a:lnSpc>
                <a:spcPts val="3505"/>
              </a:lnSpc>
              <a:buFont typeface="Arial"/>
              <a:buChar char="•"/>
            </a:pPr>
            <a:r>
              <a:rPr lang="en-US" sz="2945">
                <a:solidFill>
                  <a:srgbClr val="FFFFFF"/>
                </a:solidFill>
                <a:latin typeface="Open Sans Light"/>
              </a:rPr>
              <a:t>Lo mismo que la demencia provocada por un ictus. Parkinson, depresión, etc.</a:t>
            </a:r>
          </a:p>
          <a:p>
            <a:pPr marL="635949" indent="-317975" lvl="1">
              <a:lnSpc>
                <a:spcPts val="3505"/>
              </a:lnSpc>
              <a:buFont typeface="Arial"/>
              <a:buChar char="•"/>
            </a:pPr>
            <a:r>
              <a:rPr lang="en-US" sz="2945">
                <a:solidFill>
                  <a:srgbClr val="FFFFFF"/>
                </a:solidFill>
                <a:latin typeface="Open Sans Light"/>
              </a:rPr>
              <a:t>Una enfermedad de cualquier cultura, grupo socioeconómico o género.</a:t>
            </a:r>
          </a:p>
          <a:p>
            <a:pPr marL="635949" indent="-317975" lvl="1">
              <a:lnSpc>
                <a:spcPts val="3505"/>
              </a:lnSpc>
              <a:buFont typeface="Arial"/>
              <a:buChar char="•"/>
            </a:pPr>
            <a:r>
              <a:rPr lang="en-US" sz="2945">
                <a:solidFill>
                  <a:srgbClr val="FFFFFF"/>
                </a:solidFill>
                <a:latin typeface="Open Sans Light"/>
              </a:rPr>
              <a:t>imaginado</a:t>
            </a:r>
          </a:p>
          <a:p>
            <a:pPr marL="635949" indent="-317975" lvl="1">
              <a:lnSpc>
                <a:spcPts val="3505"/>
              </a:lnSpc>
              <a:buFont typeface="Arial"/>
              <a:buChar char="•"/>
            </a:pPr>
            <a:r>
              <a:rPr lang="en-US" sz="2945">
                <a:solidFill>
                  <a:srgbClr val="FFFFFF"/>
                </a:solidFill>
                <a:latin typeface="Open Sans Light"/>
              </a:rPr>
              <a:t>una condición mental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2418974" y="4936656"/>
            <a:ext cx="4931337" cy="4321644"/>
          </a:xfrm>
          <a:custGeom>
            <a:avLst/>
            <a:gdLst/>
            <a:ahLst/>
            <a:cxnLst/>
            <a:rect r="r" b="b" t="t" l="l"/>
            <a:pathLst>
              <a:path h="4321644" w="4931337">
                <a:moveTo>
                  <a:pt x="0" y="0"/>
                </a:moveTo>
                <a:lnTo>
                  <a:pt x="4931337" y="0"/>
                </a:lnTo>
                <a:lnTo>
                  <a:pt x="4931337" y="4321644"/>
                </a:lnTo>
                <a:lnTo>
                  <a:pt x="0" y="4321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974881" y="-362988"/>
            <a:ext cx="3609600" cy="4590906"/>
          </a:xfrm>
          <a:custGeom>
            <a:avLst/>
            <a:gdLst/>
            <a:ahLst/>
            <a:cxnLst/>
            <a:rect r="r" b="b" t="t" l="l"/>
            <a:pathLst>
              <a:path h="4590906" w="3609600">
                <a:moveTo>
                  <a:pt x="0" y="0"/>
                </a:moveTo>
                <a:lnTo>
                  <a:pt x="3609599" y="0"/>
                </a:lnTo>
                <a:lnTo>
                  <a:pt x="3609599" y="4590906"/>
                </a:lnTo>
                <a:lnTo>
                  <a:pt x="0" y="45909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974753">
            <a:off x="-1034413" y="8343707"/>
            <a:ext cx="2993337" cy="2666791"/>
          </a:xfrm>
          <a:custGeom>
            <a:avLst/>
            <a:gdLst/>
            <a:ahLst/>
            <a:cxnLst/>
            <a:rect r="r" b="b" t="t" l="l"/>
            <a:pathLst>
              <a:path h="2666791" w="2993337">
                <a:moveTo>
                  <a:pt x="0" y="0"/>
                </a:moveTo>
                <a:lnTo>
                  <a:pt x="2993337" y="0"/>
                </a:lnTo>
                <a:lnTo>
                  <a:pt x="2993337" y="2666791"/>
                </a:lnTo>
                <a:lnTo>
                  <a:pt x="0" y="26667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8328692">
            <a:off x="14922897" y="961331"/>
            <a:ext cx="4524905" cy="1587830"/>
          </a:xfrm>
          <a:custGeom>
            <a:avLst/>
            <a:gdLst/>
            <a:ahLst/>
            <a:cxnLst/>
            <a:rect r="r" b="b" t="t" l="l"/>
            <a:pathLst>
              <a:path h="1587830" w="4524905">
                <a:moveTo>
                  <a:pt x="0" y="0"/>
                </a:moveTo>
                <a:lnTo>
                  <a:pt x="4524905" y="0"/>
                </a:lnTo>
                <a:lnTo>
                  <a:pt x="4524905" y="1587830"/>
                </a:lnTo>
                <a:lnTo>
                  <a:pt x="0" y="15878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244344" y="2394744"/>
            <a:ext cx="855719" cy="2402019"/>
          </a:xfrm>
          <a:custGeom>
            <a:avLst/>
            <a:gdLst/>
            <a:ahLst/>
            <a:cxnLst/>
            <a:rect r="r" b="b" t="t" l="l"/>
            <a:pathLst>
              <a:path h="2402019" w="855719">
                <a:moveTo>
                  <a:pt x="0" y="0"/>
                </a:moveTo>
                <a:lnTo>
                  <a:pt x="855720" y="0"/>
                </a:lnTo>
                <a:lnTo>
                  <a:pt x="855720" y="2402019"/>
                </a:lnTo>
                <a:lnTo>
                  <a:pt x="0" y="24020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850887" y="8551930"/>
            <a:ext cx="2297224" cy="1589312"/>
          </a:xfrm>
          <a:custGeom>
            <a:avLst/>
            <a:gdLst/>
            <a:ahLst/>
            <a:cxnLst/>
            <a:rect r="r" b="b" t="t" l="l"/>
            <a:pathLst>
              <a:path h="1589312" w="2297224">
                <a:moveTo>
                  <a:pt x="0" y="0"/>
                </a:moveTo>
                <a:lnTo>
                  <a:pt x="2297224" y="0"/>
                </a:lnTo>
                <a:lnTo>
                  <a:pt x="2297224" y="1589313"/>
                </a:lnTo>
                <a:lnTo>
                  <a:pt x="0" y="158931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15453" r="0" b="-29088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620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760415">
            <a:off x="8244448" y="9445282"/>
            <a:ext cx="1040040" cy="1225378"/>
          </a:xfrm>
          <a:custGeom>
            <a:avLst/>
            <a:gdLst/>
            <a:ahLst/>
            <a:cxnLst/>
            <a:rect r="r" b="b" t="t" l="l"/>
            <a:pathLst>
              <a:path h="1225378" w="1040040">
                <a:moveTo>
                  <a:pt x="0" y="0"/>
                </a:moveTo>
                <a:lnTo>
                  <a:pt x="1040040" y="0"/>
                </a:lnTo>
                <a:lnTo>
                  <a:pt x="1040040" y="1225378"/>
                </a:lnTo>
                <a:lnTo>
                  <a:pt x="0" y="12253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3141339">
            <a:off x="-2040373" y="7704433"/>
            <a:ext cx="3673394" cy="4114800"/>
          </a:xfrm>
          <a:custGeom>
            <a:avLst/>
            <a:gdLst/>
            <a:ahLst/>
            <a:cxnLst/>
            <a:rect r="r" b="b" t="t" l="l"/>
            <a:pathLst>
              <a:path h="4114800" w="3673394">
                <a:moveTo>
                  <a:pt x="0" y="0"/>
                </a:moveTo>
                <a:lnTo>
                  <a:pt x="3673394" y="0"/>
                </a:lnTo>
                <a:lnTo>
                  <a:pt x="36733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829969">
            <a:off x="12804832" y="7449564"/>
            <a:ext cx="7138484" cy="4114800"/>
          </a:xfrm>
          <a:custGeom>
            <a:avLst/>
            <a:gdLst/>
            <a:ahLst/>
            <a:cxnLst/>
            <a:rect r="r" b="b" t="t" l="l"/>
            <a:pathLst>
              <a:path h="4114800" w="7138484">
                <a:moveTo>
                  <a:pt x="0" y="0"/>
                </a:moveTo>
                <a:lnTo>
                  <a:pt x="7138485" y="0"/>
                </a:lnTo>
                <a:lnTo>
                  <a:pt x="71384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845390" y="157844"/>
            <a:ext cx="2297224" cy="1589312"/>
          </a:xfrm>
          <a:custGeom>
            <a:avLst/>
            <a:gdLst/>
            <a:ahLst/>
            <a:cxnLst/>
            <a:rect r="r" b="b" t="t" l="l"/>
            <a:pathLst>
              <a:path h="1589312" w="2297224">
                <a:moveTo>
                  <a:pt x="0" y="0"/>
                </a:moveTo>
                <a:lnTo>
                  <a:pt x="2297224" y="0"/>
                </a:lnTo>
                <a:lnTo>
                  <a:pt x="2297224" y="1589312"/>
                </a:lnTo>
                <a:lnTo>
                  <a:pt x="0" y="15893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5453" r="0" b="-29088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811897" y="1674640"/>
            <a:ext cx="14328084" cy="7304458"/>
            <a:chOff x="0" y="0"/>
            <a:chExt cx="77663535" cy="3959287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2390" y="72390"/>
              <a:ext cx="77518756" cy="39448094"/>
            </a:xfrm>
            <a:custGeom>
              <a:avLst/>
              <a:gdLst/>
              <a:ahLst/>
              <a:cxnLst/>
              <a:rect r="r" b="b" t="t" l="l"/>
              <a:pathLst>
                <a:path h="39448094" w="77518756">
                  <a:moveTo>
                    <a:pt x="0" y="0"/>
                  </a:moveTo>
                  <a:lnTo>
                    <a:pt x="77518756" y="0"/>
                  </a:lnTo>
                  <a:lnTo>
                    <a:pt x="77518756" y="39448094"/>
                  </a:lnTo>
                  <a:lnTo>
                    <a:pt x="0" y="394480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CDA2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7663532" cy="39592873"/>
            </a:xfrm>
            <a:custGeom>
              <a:avLst/>
              <a:gdLst/>
              <a:ahLst/>
              <a:cxnLst/>
              <a:rect r="r" b="b" t="t" l="l"/>
              <a:pathLst>
                <a:path h="39592873" w="77663532">
                  <a:moveTo>
                    <a:pt x="77518754" y="39448094"/>
                  </a:moveTo>
                  <a:lnTo>
                    <a:pt x="77663532" y="39448094"/>
                  </a:lnTo>
                  <a:lnTo>
                    <a:pt x="77663532" y="39592873"/>
                  </a:lnTo>
                  <a:lnTo>
                    <a:pt x="77518754" y="39592873"/>
                  </a:lnTo>
                  <a:lnTo>
                    <a:pt x="77518754" y="3944809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448094"/>
                  </a:lnTo>
                  <a:lnTo>
                    <a:pt x="0" y="39448094"/>
                  </a:lnTo>
                  <a:lnTo>
                    <a:pt x="0" y="144780"/>
                  </a:lnTo>
                  <a:close/>
                  <a:moveTo>
                    <a:pt x="0" y="39448094"/>
                  </a:moveTo>
                  <a:lnTo>
                    <a:pt x="144780" y="39448094"/>
                  </a:lnTo>
                  <a:lnTo>
                    <a:pt x="144780" y="39592873"/>
                  </a:lnTo>
                  <a:lnTo>
                    <a:pt x="0" y="39592873"/>
                  </a:lnTo>
                  <a:lnTo>
                    <a:pt x="0" y="39448094"/>
                  </a:lnTo>
                  <a:close/>
                  <a:moveTo>
                    <a:pt x="77518754" y="144780"/>
                  </a:moveTo>
                  <a:lnTo>
                    <a:pt x="77663532" y="144780"/>
                  </a:lnTo>
                  <a:lnTo>
                    <a:pt x="77663532" y="39448094"/>
                  </a:lnTo>
                  <a:lnTo>
                    <a:pt x="77518754" y="39448094"/>
                  </a:lnTo>
                  <a:lnTo>
                    <a:pt x="77518754" y="144780"/>
                  </a:lnTo>
                  <a:close/>
                  <a:moveTo>
                    <a:pt x="144780" y="39448094"/>
                  </a:moveTo>
                  <a:lnTo>
                    <a:pt x="77518754" y="39448094"/>
                  </a:lnTo>
                  <a:lnTo>
                    <a:pt x="77518754" y="39592873"/>
                  </a:lnTo>
                  <a:lnTo>
                    <a:pt x="144780" y="39592873"/>
                  </a:lnTo>
                  <a:lnTo>
                    <a:pt x="144780" y="39448094"/>
                  </a:lnTo>
                  <a:close/>
                  <a:moveTo>
                    <a:pt x="77518754" y="0"/>
                  </a:moveTo>
                  <a:lnTo>
                    <a:pt x="77663532" y="0"/>
                  </a:lnTo>
                  <a:lnTo>
                    <a:pt x="77663532" y="144780"/>
                  </a:lnTo>
                  <a:lnTo>
                    <a:pt x="77518754" y="144780"/>
                  </a:lnTo>
                  <a:lnTo>
                    <a:pt x="7751875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7518754" y="0"/>
                  </a:lnTo>
                  <a:lnTo>
                    <a:pt x="7751875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9333766" y="2440613"/>
            <a:ext cx="6322057" cy="5772512"/>
            <a:chOff x="0" y="0"/>
            <a:chExt cx="34267896" cy="3128915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72390" y="72390"/>
              <a:ext cx="34123117" cy="31144374"/>
            </a:xfrm>
            <a:custGeom>
              <a:avLst/>
              <a:gdLst/>
              <a:ahLst/>
              <a:cxnLst/>
              <a:rect r="r" b="b" t="t" l="l"/>
              <a:pathLst>
                <a:path h="31144374" w="34123117">
                  <a:moveTo>
                    <a:pt x="0" y="0"/>
                  </a:moveTo>
                  <a:lnTo>
                    <a:pt x="34123117" y="0"/>
                  </a:lnTo>
                  <a:lnTo>
                    <a:pt x="34123117" y="31144374"/>
                  </a:lnTo>
                  <a:lnTo>
                    <a:pt x="0" y="311443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CD5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4267896" cy="31289157"/>
            </a:xfrm>
            <a:custGeom>
              <a:avLst/>
              <a:gdLst/>
              <a:ahLst/>
              <a:cxnLst/>
              <a:rect r="r" b="b" t="t" l="l"/>
              <a:pathLst>
                <a:path h="31289157" w="34267896">
                  <a:moveTo>
                    <a:pt x="34123117" y="31144375"/>
                  </a:moveTo>
                  <a:lnTo>
                    <a:pt x="34267896" y="31144375"/>
                  </a:lnTo>
                  <a:lnTo>
                    <a:pt x="34267896" y="31289157"/>
                  </a:lnTo>
                  <a:lnTo>
                    <a:pt x="34123117" y="31289157"/>
                  </a:lnTo>
                  <a:lnTo>
                    <a:pt x="34123117" y="3114437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1144375"/>
                  </a:lnTo>
                  <a:lnTo>
                    <a:pt x="0" y="31144375"/>
                  </a:lnTo>
                  <a:lnTo>
                    <a:pt x="0" y="144780"/>
                  </a:lnTo>
                  <a:close/>
                  <a:moveTo>
                    <a:pt x="0" y="31144375"/>
                  </a:moveTo>
                  <a:lnTo>
                    <a:pt x="144780" y="31144375"/>
                  </a:lnTo>
                  <a:lnTo>
                    <a:pt x="144780" y="31289157"/>
                  </a:lnTo>
                  <a:lnTo>
                    <a:pt x="0" y="31289157"/>
                  </a:lnTo>
                  <a:lnTo>
                    <a:pt x="0" y="31144375"/>
                  </a:lnTo>
                  <a:close/>
                  <a:moveTo>
                    <a:pt x="34123117" y="144780"/>
                  </a:moveTo>
                  <a:lnTo>
                    <a:pt x="34267896" y="144780"/>
                  </a:lnTo>
                  <a:lnTo>
                    <a:pt x="34267896" y="31144375"/>
                  </a:lnTo>
                  <a:lnTo>
                    <a:pt x="34123117" y="31144375"/>
                  </a:lnTo>
                  <a:lnTo>
                    <a:pt x="34123117" y="144780"/>
                  </a:lnTo>
                  <a:close/>
                  <a:moveTo>
                    <a:pt x="144780" y="31144375"/>
                  </a:moveTo>
                  <a:lnTo>
                    <a:pt x="34123117" y="31144375"/>
                  </a:lnTo>
                  <a:lnTo>
                    <a:pt x="34123117" y="31289157"/>
                  </a:lnTo>
                  <a:lnTo>
                    <a:pt x="144780" y="31289157"/>
                  </a:lnTo>
                  <a:lnTo>
                    <a:pt x="144780" y="31144375"/>
                  </a:lnTo>
                  <a:close/>
                  <a:moveTo>
                    <a:pt x="34123117" y="0"/>
                  </a:moveTo>
                  <a:lnTo>
                    <a:pt x="34267896" y="0"/>
                  </a:lnTo>
                  <a:lnTo>
                    <a:pt x="34267896" y="144780"/>
                  </a:lnTo>
                  <a:lnTo>
                    <a:pt x="34123117" y="144780"/>
                  </a:lnTo>
                  <a:lnTo>
                    <a:pt x="3412311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4123117" y="0"/>
                  </a:lnTo>
                  <a:lnTo>
                    <a:pt x="3412311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547186" y="2440613"/>
            <a:ext cx="6322057" cy="5772512"/>
            <a:chOff x="0" y="0"/>
            <a:chExt cx="34267896" cy="3128915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72390" y="72390"/>
              <a:ext cx="34123117" cy="31144374"/>
            </a:xfrm>
            <a:custGeom>
              <a:avLst/>
              <a:gdLst/>
              <a:ahLst/>
              <a:cxnLst/>
              <a:rect r="r" b="b" t="t" l="l"/>
              <a:pathLst>
                <a:path h="31144374" w="34123117">
                  <a:moveTo>
                    <a:pt x="0" y="0"/>
                  </a:moveTo>
                  <a:lnTo>
                    <a:pt x="34123117" y="0"/>
                  </a:lnTo>
                  <a:lnTo>
                    <a:pt x="34123117" y="31144374"/>
                  </a:lnTo>
                  <a:lnTo>
                    <a:pt x="0" y="311443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CD5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4267896" cy="31289157"/>
            </a:xfrm>
            <a:custGeom>
              <a:avLst/>
              <a:gdLst/>
              <a:ahLst/>
              <a:cxnLst/>
              <a:rect r="r" b="b" t="t" l="l"/>
              <a:pathLst>
                <a:path h="31289157" w="34267896">
                  <a:moveTo>
                    <a:pt x="34123117" y="31144375"/>
                  </a:moveTo>
                  <a:lnTo>
                    <a:pt x="34267896" y="31144375"/>
                  </a:lnTo>
                  <a:lnTo>
                    <a:pt x="34267896" y="31289157"/>
                  </a:lnTo>
                  <a:lnTo>
                    <a:pt x="34123117" y="31289157"/>
                  </a:lnTo>
                  <a:lnTo>
                    <a:pt x="34123117" y="3114437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1144375"/>
                  </a:lnTo>
                  <a:lnTo>
                    <a:pt x="0" y="31144375"/>
                  </a:lnTo>
                  <a:lnTo>
                    <a:pt x="0" y="144780"/>
                  </a:lnTo>
                  <a:close/>
                  <a:moveTo>
                    <a:pt x="0" y="31144375"/>
                  </a:moveTo>
                  <a:lnTo>
                    <a:pt x="144780" y="31144375"/>
                  </a:lnTo>
                  <a:lnTo>
                    <a:pt x="144780" y="31289157"/>
                  </a:lnTo>
                  <a:lnTo>
                    <a:pt x="0" y="31289157"/>
                  </a:lnTo>
                  <a:lnTo>
                    <a:pt x="0" y="31144375"/>
                  </a:lnTo>
                  <a:close/>
                  <a:moveTo>
                    <a:pt x="34123117" y="144780"/>
                  </a:moveTo>
                  <a:lnTo>
                    <a:pt x="34267896" y="144780"/>
                  </a:lnTo>
                  <a:lnTo>
                    <a:pt x="34267896" y="31144375"/>
                  </a:lnTo>
                  <a:lnTo>
                    <a:pt x="34123117" y="31144375"/>
                  </a:lnTo>
                  <a:lnTo>
                    <a:pt x="34123117" y="144780"/>
                  </a:lnTo>
                  <a:close/>
                  <a:moveTo>
                    <a:pt x="144780" y="31144375"/>
                  </a:moveTo>
                  <a:lnTo>
                    <a:pt x="34123117" y="31144375"/>
                  </a:lnTo>
                  <a:lnTo>
                    <a:pt x="34123117" y="31289157"/>
                  </a:lnTo>
                  <a:lnTo>
                    <a:pt x="144780" y="31289157"/>
                  </a:lnTo>
                  <a:lnTo>
                    <a:pt x="144780" y="31144375"/>
                  </a:lnTo>
                  <a:close/>
                  <a:moveTo>
                    <a:pt x="34123117" y="0"/>
                  </a:moveTo>
                  <a:lnTo>
                    <a:pt x="34267896" y="0"/>
                  </a:lnTo>
                  <a:lnTo>
                    <a:pt x="34267896" y="144780"/>
                  </a:lnTo>
                  <a:lnTo>
                    <a:pt x="34123117" y="144780"/>
                  </a:lnTo>
                  <a:lnTo>
                    <a:pt x="3412311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4123117" y="0"/>
                  </a:lnTo>
                  <a:lnTo>
                    <a:pt x="3412311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15" id="15"/>
          <p:cNvSpPr/>
          <p:nvPr/>
        </p:nvSpPr>
        <p:spPr>
          <a:xfrm flipH="true" flipV="false" rot="-446010">
            <a:off x="14253872" y="1339605"/>
            <a:ext cx="533619" cy="670069"/>
          </a:xfrm>
          <a:custGeom>
            <a:avLst/>
            <a:gdLst/>
            <a:ahLst/>
            <a:cxnLst/>
            <a:rect r="r" b="b" t="t" l="l"/>
            <a:pathLst>
              <a:path h="670069" w="533619">
                <a:moveTo>
                  <a:pt x="533619" y="0"/>
                </a:moveTo>
                <a:lnTo>
                  <a:pt x="0" y="0"/>
                </a:lnTo>
                <a:lnTo>
                  <a:pt x="0" y="670069"/>
                </a:lnTo>
                <a:lnTo>
                  <a:pt x="533619" y="670069"/>
                </a:lnTo>
                <a:lnTo>
                  <a:pt x="53361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true" flipV="false" rot="-446010">
            <a:off x="15242093" y="2105578"/>
            <a:ext cx="533619" cy="670069"/>
          </a:xfrm>
          <a:custGeom>
            <a:avLst/>
            <a:gdLst/>
            <a:ahLst/>
            <a:cxnLst/>
            <a:rect r="r" b="b" t="t" l="l"/>
            <a:pathLst>
              <a:path h="670069" w="533619">
                <a:moveTo>
                  <a:pt x="533619" y="0"/>
                </a:moveTo>
                <a:lnTo>
                  <a:pt x="0" y="0"/>
                </a:lnTo>
                <a:lnTo>
                  <a:pt x="0" y="670070"/>
                </a:lnTo>
                <a:lnTo>
                  <a:pt x="533619" y="670070"/>
                </a:lnTo>
                <a:lnTo>
                  <a:pt x="53361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1382397">
            <a:off x="2083772" y="1611342"/>
            <a:ext cx="1320803" cy="1658542"/>
          </a:xfrm>
          <a:custGeom>
            <a:avLst/>
            <a:gdLst/>
            <a:ahLst/>
            <a:cxnLst/>
            <a:rect r="r" b="b" t="t" l="l"/>
            <a:pathLst>
              <a:path h="1658542" w="1320803">
                <a:moveTo>
                  <a:pt x="0" y="0"/>
                </a:moveTo>
                <a:lnTo>
                  <a:pt x="1320803" y="0"/>
                </a:lnTo>
                <a:lnTo>
                  <a:pt x="1320803" y="1658542"/>
                </a:lnTo>
                <a:lnTo>
                  <a:pt x="0" y="16585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9676192" y="2705589"/>
            <a:ext cx="5637206" cy="4471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69"/>
              </a:lnSpc>
            </a:pPr>
            <a:r>
              <a:rPr lang="en-US" sz="2999" spc="149">
                <a:solidFill>
                  <a:srgbClr val="000000"/>
                </a:solidFill>
                <a:latin typeface="Open Sans Light"/>
              </a:rPr>
              <a:t>Los signos moderados de la enfermedad de Alzheimer pueden incluir mayor pérdida de memoria y confusión, problemas para reconocer a las personas, dificultad con el lenguaje y los pensamientos, inquietud, agitación, divagaciones y declaraciones repetitivas.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-889343" y="-1028700"/>
            <a:ext cx="2870073" cy="4114800"/>
          </a:xfrm>
          <a:custGeom>
            <a:avLst/>
            <a:gdLst/>
            <a:ahLst/>
            <a:cxnLst/>
            <a:rect r="r" b="b" t="t" l="l"/>
            <a:pathLst>
              <a:path h="4114800" w="2870073">
                <a:moveTo>
                  <a:pt x="0" y="0"/>
                </a:moveTo>
                <a:lnTo>
                  <a:pt x="2870073" y="0"/>
                </a:lnTo>
                <a:lnTo>
                  <a:pt x="28700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2889612" y="3177330"/>
            <a:ext cx="5637206" cy="4299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93"/>
              </a:lnSpc>
            </a:pPr>
            <a:r>
              <a:rPr lang="en-US" sz="2599" spc="129">
                <a:solidFill>
                  <a:srgbClr val="000000"/>
                </a:solidFill>
                <a:latin typeface="Open Sans Light"/>
              </a:rPr>
              <a:t>La Alzhemier se propaga por el cerebro. La corteza cerebral comienza a encogerse a medida que más y más neuronas dejan de funcionar y mueren.</a:t>
            </a:r>
          </a:p>
          <a:p>
            <a:pPr>
              <a:lnSpc>
                <a:spcPts val="3093"/>
              </a:lnSpc>
            </a:pPr>
            <a:r>
              <a:rPr lang="en-US" sz="2599" spc="129">
                <a:solidFill>
                  <a:srgbClr val="000000"/>
                </a:solidFill>
                <a:latin typeface="Open Sans Light"/>
              </a:rPr>
              <a:t>Los signos leves de Alzheimer pueden incluir pérdida de memoria, confusión, problemas para manejar el dinero, falta de juicio, cambios de humor y aumento de la ansiedad.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620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760415">
            <a:off x="8244448" y="9445282"/>
            <a:ext cx="1040040" cy="1225378"/>
          </a:xfrm>
          <a:custGeom>
            <a:avLst/>
            <a:gdLst/>
            <a:ahLst/>
            <a:cxnLst/>
            <a:rect r="r" b="b" t="t" l="l"/>
            <a:pathLst>
              <a:path h="1225378" w="1040040">
                <a:moveTo>
                  <a:pt x="0" y="0"/>
                </a:moveTo>
                <a:lnTo>
                  <a:pt x="1040040" y="0"/>
                </a:lnTo>
                <a:lnTo>
                  <a:pt x="1040040" y="1225378"/>
                </a:lnTo>
                <a:lnTo>
                  <a:pt x="0" y="12253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3141339">
            <a:off x="-2040373" y="7704433"/>
            <a:ext cx="3673394" cy="4114800"/>
          </a:xfrm>
          <a:custGeom>
            <a:avLst/>
            <a:gdLst/>
            <a:ahLst/>
            <a:cxnLst/>
            <a:rect r="r" b="b" t="t" l="l"/>
            <a:pathLst>
              <a:path h="4114800" w="3673394">
                <a:moveTo>
                  <a:pt x="0" y="0"/>
                </a:moveTo>
                <a:lnTo>
                  <a:pt x="3673394" y="0"/>
                </a:lnTo>
                <a:lnTo>
                  <a:pt x="36733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829969">
            <a:off x="12804832" y="7449564"/>
            <a:ext cx="7138484" cy="4114800"/>
          </a:xfrm>
          <a:custGeom>
            <a:avLst/>
            <a:gdLst/>
            <a:ahLst/>
            <a:cxnLst/>
            <a:rect r="r" b="b" t="t" l="l"/>
            <a:pathLst>
              <a:path h="4114800" w="7138484">
                <a:moveTo>
                  <a:pt x="0" y="0"/>
                </a:moveTo>
                <a:lnTo>
                  <a:pt x="7138485" y="0"/>
                </a:lnTo>
                <a:lnTo>
                  <a:pt x="71384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845390" y="157844"/>
            <a:ext cx="2297224" cy="1589312"/>
          </a:xfrm>
          <a:custGeom>
            <a:avLst/>
            <a:gdLst/>
            <a:ahLst/>
            <a:cxnLst/>
            <a:rect r="r" b="b" t="t" l="l"/>
            <a:pathLst>
              <a:path h="1589312" w="2297224">
                <a:moveTo>
                  <a:pt x="0" y="0"/>
                </a:moveTo>
                <a:lnTo>
                  <a:pt x="2297224" y="0"/>
                </a:lnTo>
                <a:lnTo>
                  <a:pt x="2297224" y="1589312"/>
                </a:lnTo>
                <a:lnTo>
                  <a:pt x="0" y="15893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5453" r="0" b="-29088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811897" y="1674640"/>
            <a:ext cx="14328084" cy="7304458"/>
            <a:chOff x="0" y="0"/>
            <a:chExt cx="77663535" cy="3959287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2390" y="72390"/>
              <a:ext cx="77518756" cy="39448094"/>
            </a:xfrm>
            <a:custGeom>
              <a:avLst/>
              <a:gdLst/>
              <a:ahLst/>
              <a:cxnLst/>
              <a:rect r="r" b="b" t="t" l="l"/>
              <a:pathLst>
                <a:path h="39448094" w="77518756">
                  <a:moveTo>
                    <a:pt x="0" y="0"/>
                  </a:moveTo>
                  <a:lnTo>
                    <a:pt x="77518756" y="0"/>
                  </a:lnTo>
                  <a:lnTo>
                    <a:pt x="77518756" y="39448094"/>
                  </a:lnTo>
                  <a:lnTo>
                    <a:pt x="0" y="394480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CDA2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7663532" cy="39592873"/>
            </a:xfrm>
            <a:custGeom>
              <a:avLst/>
              <a:gdLst/>
              <a:ahLst/>
              <a:cxnLst/>
              <a:rect r="r" b="b" t="t" l="l"/>
              <a:pathLst>
                <a:path h="39592873" w="77663532">
                  <a:moveTo>
                    <a:pt x="77518754" y="39448094"/>
                  </a:moveTo>
                  <a:lnTo>
                    <a:pt x="77663532" y="39448094"/>
                  </a:lnTo>
                  <a:lnTo>
                    <a:pt x="77663532" y="39592873"/>
                  </a:lnTo>
                  <a:lnTo>
                    <a:pt x="77518754" y="39592873"/>
                  </a:lnTo>
                  <a:lnTo>
                    <a:pt x="77518754" y="3944809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448094"/>
                  </a:lnTo>
                  <a:lnTo>
                    <a:pt x="0" y="39448094"/>
                  </a:lnTo>
                  <a:lnTo>
                    <a:pt x="0" y="144780"/>
                  </a:lnTo>
                  <a:close/>
                  <a:moveTo>
                    <a:pt x="0" y="39448094"/>
                  </a:moveTo>
                  <a:lnTo>
                    <a:pt x="144780" y="39448094"/>
                  </a:lnTo>
                  <a:lnTo>
                    <a:pt x="144780" y="39592873"/>
                  </a:lnTo>
                  <a:lnTo>
                    <a:pt x="0" y="39592873"/>
                  </a:lnTo>
                  <a:lnTo>
                    <a:pt x="0" y="39448094"/>
                  </a:lnTo>
                  <a:close/>
                  <a:moveTo>
                    <a:pt x="77518754" y="144780"/>
                  </a:moveTo>
                  <a:lnTo>
                    <a:pt x="77663532" y="144780"/>
                  </a:lnTo>
                  <a:lnTo>
                    <a:pt x="77663532" y="39448094"/>
                  </a:lnTo>
                  <a:lnTo>
                    <a:pt x="77518754" y="39448094"/>
                  </a:lnTo>
                  <a:lnTo>
                    <a:pt x="77518754" y="144780"/>
                  </a:lnTo>
                  <a:close/>
                  <a:moveTo>
                    <a:pt x="144780" y="39448094"/>
                  </a:moveTo>
                  <a:lnTo>
                    <a:pt x="77518754" y="39448094"/>
                  </a:lnTo>
                  <a:lnTo>
                    <a:pt x="77518754" y="39592873"/>
                  </a:lnTo>
                  <a:lnTo>
                    <a:pt x="144780" y="39592873"/>
                  </a:lnTo>
                  <a:lnTo>
                    <a:pt x="144780" y="39448094"/>
                  </a:lnTo>
                  <a:close/>
                  <a:moveTo>
                    <a:pt x="77518754" y="0"/>
                  </a:moveTo>
                  <a:lnTo>
                    <a:pt x="77663532" y="0"/>
                  </a:lnTo>
                  <a:lnTo>
                    <a:pt x="77663532" y="144780"/>
                  </a:lnTo>
                  <a:lnTo>
                    <a:pt x="77518754" y="144780"/>
                  </a:lnTo>
                  <a:lnTo>
                    <a:pt x="7751875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7518754" y="0"/>
                  </a:lnTo>
                  <a:lnTo>
                    <a:pt x="7751875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9333766" y="2440613"/>
            <a:ext cx="6322057" cy="5772512"/>
            <a:chOff x="0" y="0"/>
            <a:chExt cx="34267896" cy="3128915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72390" y="72390"/>
              <a:ext cx="34123117" cy="31144374"/>
            </a:xfrm>
            <a:custGeom>
              <a:avLst/>
              <a:gdLst/>
              <a:ahLst/>
              <a:cxnLst/>
              <a:rect r="r" b="b" t="t" l="l"/>
              <a:pathLst>
                <a:path h="31144374" w="34123117">
                  <a:moveTo>
                    <a:pt x="0" y="0"/>
                  </a:moveTo>
                  <a:lnTo>
                    <a:pt x="34123117" y="0"/>
                  </a:lnTo>
                  <a:lnTo>
                    <a:pt x="34123117" y="31144374"/>
                  </a:lnTo>
                  <a:lnTo>
                    <a:pt x="0" y="311443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CD5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4267896" cy="31289157"/>
            </a:xfrm>
            <a:custGeom>
              <a:avLst/>
              <a:gdLst/>
              <a:ahLst/>
              <a:cxnLst/>
              <a:rect r="r" b="b" t="t" l="l"/>
              <a:pathLst>
                <a:path h="31289157" w="34267896">
                  <a:moveTo>
                    <a:pt x="34123117" y="31144375"/>
                  </a:moveTo>
                  <a:lnTo>
                    <a:pt x="34267896" y="31144375"/>
                  </a:lnTo>
                  <a:lnTo>
                    <a:pt x="34267896" y="31289157"/>
                  </a:lnTo>
                  <a:lnTo>
                    <a:pt x="34123117" y="31289157"/>
                  </a:lnTo>
                  <a:lnTo>
                    <a:pt x="34123117" y="3114437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1144375"/>
                  </a:lnTo>
                  <a:lnTo>
                    <a:pt x="0" y="31144375"/>
                  </a:lnTo>
                  <a:lnTo>
                    <a:pt x="0" y="144780"/>
                  </a:lnTo>
                  <a:close/>
                  <a:moveTo>
                    <a:pt x="0" y="31144375"/>
                  </a:moveTo>
                  <a:lnTo>
                    <a:pt x="144780" y="31144375"/>
                  </a:lnTo>
                  <a:lnTo>
                    <a:pt x="144780" y="31289157"/>
                  </a:lnTo>
                  <a:lnTo>
                    <a:pt x="0" y="31289157"/>
                  </a:lnTo>
                  <a:lnTo>
                    <a:pt x="0" y="31144375"/>
                  </a:lnTo>
                  <a:close/>
                  <a:moveTo>
                    <a:pt x="34123117" y="144780"/>
                  </a:moveTo>
                  <a:lnTo>
                    <a:pt x="34267896" y="144780"/>
                  </a:lnTo>
                  <a:lnTo>
                    <a:pt x="34267896" y="31144375"/>
                  </a:lnTo>
                  <a:lnTo>
                    <a:pt x="34123117" y="31144375"/>
                  </a:lnTo>
                  <a:lnTo>
                    <a:pt x="34123117" y="144780"/>
                  </a:lnTo>
                  <a:close/>
                  <a:moveTo>
                    <a:pt x="144780" y="31144375"/>
                  </a:moveTo>
                  <a:lnTo>
                    <a:pt x="34123117" y="31144375"/>
                  </a:lnTo>
                  <a:lnTo>
                    <a:pt x="34123117" y="31289157"/>
                  </a:lnTo>
                  <a:lnTo>
                    <a:pt x="144780" y="31289157"/>
                  </a:lnTo>
                  <a:lnTo>
                    <a:pt x="144780" y="31144375"/>
                  </a:lnTo>
                  <a:close/>
                  <a:moveTo>
                    <a:pt x="34123117" y="0"/>
                  </a:moveTo>
                  <a:lnTo>
                    <a:pt x="34267896" y="0"/>
                  </a:lnTo>
                  <a:lnTo>
                    <a:pt x="34267896" y="144780"/>
                  </a:lnTo>
                  <a:lnTo>
                    <a:pt x="34123117" y="144780"/>
                  </a:lnTo>
                  <a:lnTo>
                    <a:pt x="3412311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4123117" y="0"/>
                  </a:lnTo>
                  <a:lnTo>
                    <a:pt x="3412311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547186" y="2440613"/>
            <a:ext cx="6322057" cy="5772512"/>
            <a:chOff x="0" y="0"/>
            <a:chExt cx="34267896" cy="3128915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72390" y="72390"/>
              <a:ext cx="34123117" cy="31144374"/>
            </a:xfrm>
            <a:custGeom>
              <a:avLst/>
              <a:gdLst/>
              <a:ahLst/>
              <a:cxnLst/>
              <a:rect r="r" b="b" t="t" l="l"/>
              <a:pathLst>
                <a:path h="31144374" w="34123117">
                  <a:moveTo>
                    <a:pt x="0" y="0"/>
                  </a:moveTo>
                  <a:lnTo>
                    <a:pt x="34123117" y="0"/>
                  </a:lnTo>
                  <a:lnTo>
                    <a:pt x="34123117" y="31144374"/>
                  </a:lnTo>
                  <a:lnTo>
                    <a:pt x="0" y="311443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CD5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4267896" cy="31289157"/>
            </a:xfrm>
            <a:custGeom>
              <a:avLst/>
              <a:gdLst/>
              <a:ahLst/>
              <a:cxnLst/>
              <a:rect r="r" b="b" t="t" l="l"/>
              <a:pathLst>
                <a:path h="31289157" w="34267896">
                  <a:moveTo>
                    <a:pt x="34123117" y="31144375"/>
                  </a:moveTo>
                  <a:lnTo>
                    <a:pt x="34267896" y="31144375"/>
                  </a:lnTo>
                  <a:lnTo>
                    <a:pt x="34267896" y="31289157"/>
                  </a:lnTo>
                  <a:lnTo>
                    <a:pt x="34123117" y="31289157"/>
                  </a:lnTo>
                  <a:lnTo>
                    <a:pt x="34123117" y="3114437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1144375"/>
                  </a:lnTo>
                  <a:lnTo>
                    <a:pt x="0" y="31144375"/>
                  </a:lnTo>
                  <a:lnTo>
                    <a:pt x="0" y="144780"/>
                  </a:lnTo>
                  <a:close/>
                  <a:moveTo>
                    <a:pt x="0" y="31144375"/>
                  </a:moveTo>
                  <a:lnTo>
                    <a:pt x="144780" y="31144375"/>
                  </a:lnTo>
                  <a:lnTo>
                    <a:pt x="144780" y="31289157"/>
                  </a:lnTo>
                  <a:lnTo>
                    <a:pt x="0" y="31289157"/>
                  </a:lnTo>
                  <a:lnTo>
                    <a:pt x="0" y="31144375"/>
                  </a:lnTo>
                  <a:close/>
                  <a:moveTo>
                    <a:pt x="34123117" y="144780"/>
                  </a:moveTo>
                  <a:lnTo>
                    <a:pt x="34267896" y="144780"/>
                  </a:lnTo>
                  <a:lnTo>
                    <a:pt x="34267896" y="31144375"/>
                  </a:lnTo>
                  <a:lnTo>
                    <a:pt x="34123117" y="31144375"/>
                  </a:lnTo>
                  <a:lnTo>
                    <a:pt x="34123117" y="144780"/>
                  </a:lnTo>
                  <a:close/>
                  <a:moveTo>
                    <a:pt x="144780" y="31144375"/>
                  </a:moveTo>
                  <a:lnTo>
                    <a:pt x="34123117" y="31144375"/>
                  </a:lnTo>
                  <a:lnTo>
                    <a:pt x="34123117" y="31289157"/>
                  </a:lnTo>
                  <a:lnTo>
                    <a:pt x="144780" y="31289157"/>
                  </a:lnTo>
                  <a:lnTo>
                    <a:pt x="144780" y="31144375"/>
                  </a:lnTo>
                  <a:close/>
                  <a:moveTo>
                    <a:pt x="34123117" y="0"/>
                  </a:moveTo>
                  <a:lnTo>
                    <a:pt x="34267896" y="0"/>
                  </a:lnTo>
                  <a:lnTo>
                    <a:pt x="34267896" y="144780"/>
                  </a:lnTo>
                  <a:lnTo>
                    <a:pt x="34123117" y="144780"/>
                  </a:lnTo>
                  <a:lnTo>
                    <a:pt x="3412311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4123117" y="0"/>
                  </a:lnTo>
                  <a:lnTo>
                    <a:pt x="3412311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15" id="15"/>
          <p:cNvSpPr/>
          <p:nvPr/>
        </p:nvSpPr>
        <p:spPr>
          <a:xfrm flipH="true" flipV="false" rot="-446010">
            <a:off x="14253872" y="1339605"/>
            <a:ext cx="533619" cy="670069"/>
          </a:xfrm>
          <a:custGeom>
            <a:avLst/>
            <a:gdLst/>
            <a:ahLst/>
            <a:cxnLst/>
            <a:rect r="r" b="b" t="t" l="l"/>
            <a:pathLst>
              <a:path h="670069" w="533619">
                <a:moveTo>
                  <a:pt x="533619" y="0"/>
                </a:moveTo>
                <a:lnTo>
                  <a:pt x="0" y="0"/>
                </a:lnTo>
                <a:lnTo>
                  <a:pt x="0" y="670069"/>
                </a:lnTo>
                <a:lnTo>
                  <a:pt x="533619" y="670069"/>
                </a:lnTo>
                <a:lnTo>
                  <a:pt x="53361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true" flipV="false" rot="-446010">
            <a:off x="15242093" y="2105578"/>
            <a:ext cx="533619" cy="670069"/>
          </a:xfrm>
          <a:custGeom>
            <a:avLst/>
            <a:gdLst/>
            <a:ahLst/>
            <a:cxnLst/>
            <a:rect r="r" b="b" t="t" l="l"/>
            <a:pathLst>
              <a:path h="670069" w="533619">
                <a:moveTo>
                  <a:pt x="533619" y="0"/>
                </a:moveTo>
                <a:lnTo>
                  <a:pt x="0" y="0"/>
                </a:lnTo>
                <a:lnTo>
                  <a:pt x="0" y="670070"/>
                </a:lnTo>
                <a:lnTo>
                  <a:pt x="533619" y="670070"/>
                </a:lnTo>
                <a:lnTo>
                  <a:pt x="53361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1382397">
            <a:off x="2083772" y="1611342"/>
            <a:ext cx="1320803" cy="1658542"/>
          </a:xfrm>
          <a:custGeom>
            <a:avLst/>
            <a:gdLst/>
            <a:ahLst/>
            <a:cxnLst/>
            <a:rect r="r" b="b" t="t" l="l"/>
            <a:pathLst>
              <a:path h="1658542" w="1320803">
                <a:moveTo>
                  <a:pt x="0" y="0"/>
                </a:moveTo>
                <a:lnTo>
                  <a:pt x="1320803" y="0"/>
                </a:lnTo>
                <a:lnTo>
                  <a:pt x="1320803" y="1658542"/>
                </a:lnTo>
                <a:lnTo>
                  <a:pt x="0" y="16585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-889343" y="-1028700"/>
            <a:ext cx="2870073" cy="4114800"/>
          </a:xfrm>
          <a:custGeom>
            <a:avLst/>
            <a:gdLst/>
            <a:ahLst/>
            <a:cxnLst/>
            <a:rect r="r" b="b" t="t" l="l"/>
            <a:pathLst>
              <a:path h="4114800" w="2870073">
                <a:moveTo>
                  <a:pt x="0" y="0"/>
                </a:moveTo>
                <a:lnTo>
                  <a:pt x="2870073" y="0"/>
                </a:lnTo>
                <a:lnTo>
                  <a:pt x="28700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2889612" y="3086100"/>
            <a:ext cx="5637206" cy="4689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93"/>
              </a:lnSpc>
            </a:pPr>
            <a:r>
              <a:rPr lang="en-US" sz="2599" spc="129">
                <a:solidFill>
                  <a:srgbClr val="000000"/>
                </a:solidFill>
                <a:latin typeface="Open Sans Light"/>
              </a:rPr>
              <a:t>En la enfermedad de Alzheimer grave, se produce una contracción extrema en el cerebro. Los pacientes dependen completamente de otros para su atención.</a:t>
            </a:r>
          </a:p>
          <a:p>
            <a:pPr>
              <a:lnSpc>
                <a:spcPts val="3093"/>
              </a:lnSpc>
            </a:pPr>
            <a:r>
              <a:rPr lang="en-US" sz="2599" spc="129">
                <a:solidFill>
                  <a:srgbClr val="000000"/>
                </a:solidFill>
                <a:latin typeface="Open Sans Light"/>
              </a:rPr>
              <a:t>Los síntomas pueden incluir pérdida de peso, convulsiones, infecciones de la piel, gemidos o gruñidos, aumento del sueño, pérdida del control de la vejiga y los intestinos.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597843" y="3160205"/>
            <a:ext cx="5637206" cy="3966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26"/>
              </a:lnSpc>
            </a:pPr>
            <a:r>
              <a:rPr lang="en-US" sz="3299" spc="164">
                <a:solidFill>
                  <a:srgbClr val="000000"/>
                </a:solidFill>
                <a:latin typeface="Open Sans Light"/>
              </a:rPr>
              <a:t>La muerte generalmente ocurre por neumonía por aspiración u otras infecciones. Los cuidadores pueden acudir a un hospicio para obtener ayuda y cuidados paliativos.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DAFAO0aaFCo</dc:identifier>
  <dcterms:modified xsi:type="dcterms:W3CDTF">2011-08-01T06:04:30Z</dcterms:modified>
  <cp:revision>1</cp:revision>
  <dc:title>Dementia 101 Spanish Presentation</dc:title>
</cp:coreProperties>
</file>